
<file path=[Content_Types].xml><?xml version="1.0" encoding="utf-8"?>
<Types xmlns="http://schemas.openxmlformats.org/package/2006/content-types">
  <Default Extension="emf" ContentType="image/x-emf"/>
  <Default Extension="jfif" ContentType="image/jpeg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475" r:id="rId2"/>
    <p:sldId id="476" r:id="rId3"/>
    <p:sldId id="324" r:id="rId4"/>
    <p:sldId id="331" r:id="rId5"/>
    <p:sldId id="328" r:id="rId6"/>
    <p:sldId id="402" r:id="rId7"/>
    <p:sldId id="473" r:id="rId8"/>
    <p:sldId id="474" r:id="rId9"/>
    <p:sldId id="461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Valéria Costa" initials="VC" lastIdx="1" clrIdx="0">
    <p:extLst>
      <p:ext uri="{19B8F6BF-5375-455C-9EA6-DF929625EA0E}">
        <p15:presenceInfo xmlns:p15="http://schemas.microsoft.com/office/powerpoint/2012/main" userId="12dfcb4b4f2510aa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F8EB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85" d="100"/>
          <a:sy n="85" d="100"/>
        </p:scale>
        <p:origin x="590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0DE5FB-E6C3-4607-80D8-80BACED0F86A}" type="datetimeFigureOut">
              <a:rPr lang="pt-BR" smtClean="0"/>
              <a:t>20/07/2026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F4367-94DE-4CF3-9C29-589110A6F78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472723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to Panorâmica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0DE5FB-E6C3-4607-80D8-80BACED0F86A}" type="datetimeFigureOut">
              <a:rPr lang="pt-BR" smtClean="0"/>
              <a:t>20/07/2026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F4367-94DE-4CF3-9C29-589110A6F78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303234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e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0DE5FB-E6C3-4607-80D8-80BACED0F86A}" type="datetimeFigureOut">
              <a:rPr lang="pt-BR" smtClean="0"/>
              <a:t>20/07/2026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F4367-94DE-4CF3-9C29-589110A6F78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9256579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çã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0DE5FB-E6C3-4607-80D8-80BACED0F86A}" type="datetimeFigureOut">
              <a:rPr lang="pt-BR" smtClean="0"/>
              <a:t>20/07/2026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F4367-94DE-4CF3-9C29-589110A6F780}" type="slidenum">
              <a:rPr lang="pt-BR" smtClean="0"/>
              <a:t>‹nº›</a:t>
            </a:fld>
            <a:endParaRPr lang="pt-BR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80801659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0DE5FB-E6C3-4607-80D8-80BACED0F86A}" type="datetimeFigureOut">
              <a:rPr lang="pt-BR" smtClean="0"/>
              <a:t>20/07/2026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F4367-94DE-4CF3-9C29-589110A6F78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0393005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o 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pt-BR"/>
              <a:t>Clique para editar os estilos de texto Mestres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0DE5FB-E6C3-4607-80D8-80BACED0F86A}" type="datetimeFigureOut">
              <a:rPr lang="pt-BR" smtClean="0"/>
              <a:t>20/07/2026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F4367-94DE-4CF3-9C29-589110A6F780}" type="slidenum">
              <a:rPr lang="pt-BR" smtClean="0"/>
              <a:t>‹nº›</a:t>
            </a:fld>
            <a:endParaRPr lang="pt-BR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74777552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iro ou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pt-BR"/>
              <a:t>Clique para editar os estilos de texto Mestres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0DE5FB-E6C3-4607-80D8-80BACED0F86A}" type="datetimeFigureOut">
              <a:rPr lang="pt-BR" smtClean="0"/>
              <a:t>20/07/2026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F4367-94DE-4CF3-9C29-589110A6F78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7727336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0DE5FB-E6C3-4607-80D8-80BACED0F86A}" type="datetimeFigureOut">
              <a:rPr lang="pt-BR" smtClean="0"/>
              <a:t>20/07/2026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F4367-94DE-4CF3-9C29-589110A6F78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792535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0DE5FB-E6C3-4607-80D8-80BACED0F86A}" type="datetimeFigureOut">
              <a:rPr lang="pt-BR" smtClean="0"/>
              <a:t>20/07/2026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F4367-94DE-4CF3-9C29-589110A6F78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588562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0DE5FB-E6C3-4607-80D8-80BACED0F86A}" type="datetimeFigureOut">
              <a:rPr lang="pt-BR" smtClean="0"/>
              <a:t>20/07/2026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F4367-94DE-4CF3-9C29-589110A6F78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345441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0DE5FB-E6C3-4607-80D8-80BACED0F86A}" type="datetimeFigureOut">
              <a:rPr lang="pt-BR" smtClean="0"/>
              <a:t>20/07/2026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F4367-94DE-4CF3-9C29-589110A6F78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54414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0DE5FB-E6C3-4607-80D8-80BACED0F86A}" type="datetimeFigureOut">
              <a:rPr lang="pt-BR" smtClean="0"/>
              <a:t>20/07/2026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F4367-94DE-4CF3-9C29-589110A6F78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346076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0DE5FB-E6C3-4607-80D8-80BACED0F86A}" type="datetimeFigureOut">
              <a:rPr lang="pt-BR" smtClean="0"/>
              <a:t>20/07/2026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F4367-94DE-4CF3-9C29-589110A6F78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196930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0DE5FB-E6C3-4607-80D8-80BACED0F86A}" type="datetimeFigureOut">
              <a:rPr lang="pt-BR" smtClean="0"/>
              <a:t>20/07/2026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F4367-94DE-4CF3-9C29-589110A6F78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314801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0DE5FB-E6C3-4607-80D8-80BACED0F86A}" type="datetimeFigureOut">
              <a:rPr lang="pt-BR" smtClean="0"/>
              <a:t>20/07/2026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F4367-94DE-4CF3-9C29-589110A6F78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423872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0DE5FB-E6C3-4607-80D8-80BACED0F86A}" type="datetimeFigureOut">
              <a:rPr lang="pt-BR" smtClean="0"/>
              <a:t>20/07/2026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F4367-94DE-4CF3-9C29-589110A6F78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018795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0DE5FB-E6C3-4607-80D8-80BACED0F86A}" type="datetimeFigureOut">
              <a:rPr lang="pt-BR" smtClean="0"/>
              <a:t>20/07/2026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F4367-94DE-4CF3-9C29-589110A6F78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816566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D50DE5FB-E6C3-4607-80D8-80BACED0F86A}" type="datetimeFigureOut">
              <a:rPr lang="pt-BR" smtClean="0"/>
              <a:t>20/07/2026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0E3F4367-94DE-4CF3-9C29-589110A6F78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2035466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fi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jp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9.jp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emf"/><Relationship Id="rId5" Type="http://schemas.openxmlformats.org/officeDocument/2006/relationships/image" Target="../media/image15.emf"/><Relationship Id="rId4" Type="http://schemas.openxmlformats.org/officeDocument/2006/relationships/image" Target="../media/image14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hyperlink" Target="https://loja.editoracrv.com.br/produtos/brincadeiras-de-rua-estrategia-para-a-inclusao-escolar-e-aee-1e4jz/" TargetMode="Externa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7DF0D9D-1FC3-4F35-9501-A8E5ABB5C48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95754" y="1723292"/>
            <a:ext cx="9472246" cy="140677"/>
          </a:xfr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</a:pPr>
            <a:br>
              <a:rPr lang="pt-BR" dirty="0"/>
            </a:br>
            <a:br>
              <a:rPr lang="pt-BR" dirty="0"/>
            </a:br>
            <a:br>
              <a:rPr lang="pt-BR" dirty="0"/>
            </a:br>
            <a:br>
              <a:rPr lang="pt-BR" dirty="0"/>
            </a:br>
            <a:br>
              <a:rPr lang="pt-BR" dirty="0"/>
            </a:br>
            <a:endParaRPr lang="pt-BR" sz="3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894A7647-A0E9-4198-87C3-3EBDB159CF3B}"/>
              </a:ext>
            </a:extLst>
          </p:cNvPr>
          <p:cNvSpPr txBox="1"/>
          <p:nvPr/>
        </p:nvSpPr>
        <p:spPr>
          <a:xfrm>
            <a:off x="4820500" y="1079138"/>
            <a:ext cx="6842582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BRINCADEIRAS DE RUA: Estratégia para inclusão escolar e AEE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F7E404FC-7768-4EE5-B96B-96F96A13B79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8512" t="3094" r="4448" b="1514"/>
          <a:stretch>
            <a:fillRect/>
          </a:stretch>
        </p:blipFill>
        <p:spPr>
          <a:xfrm rot="20332479">
            <a:off x="1310992" y="597049"/>
            <a:ext cx="3429535" cy="567013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3" name="CaixaDeTexto 12">
            <a:extLst>
              <a:ext uri="{FF2B5EF4-FFF2-40B4-BE49-F238E27FC236}">
                <a16:creationId xmlns:a16="http://schemas.microsoft.com/office/drawing/2014/main" id="{A938C857-87F7-BBD4-9E45-5BC5EA227062}"/>
              </a:ext>
            </a:extLst>
          </p:cNvPr>
          <p:cNvSpPr txBox="1"/>
          <p:nvPr/>
        </p:nvSpPr>
        <p:spPr>
          <a:xfrm>
            <a:off x="6544931" y="3428999"/>
            <a:ext cx="4938858" cy="203132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AUTORAS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VALÉRIA MENEZESR. Da COSTA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ROSANA PRADO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ILUSTRAÇÃO: Renata Ripoll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b="1" dirty="0">
                <a:solidFill>
                  <a:prstClr val="black"/>
                </a:solidFill>
                <a:latin typeface="Century Gothic" panose="020B0502020202020204"/>
              </a:rPr>
              <a:t>PREFÁCIO: Maria Carmem Euler Torres</a:t>
            </a:r>
            <a:endParaRPr kumimoji="0" lang="pt-BR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049165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BECE71C2-6B8D-FC48-EFB5-39E459777830}"/>
              </a:ext>
            </a:extLst>
          </p:cNvPr>
          <p:cNvSpPr txBox="1"/>
          <p:nvPr/>
        </p:nvSpPr>
        <p:spPr>
          <a:xfrm>
            <a:off x="358588" y="224118"/>
            <a:ext cx="7126941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dirty="0">
                <a:solidFill>
                  <a:schemeClr val="bg1"/>
                </a:solidFill>
              </a:rPr>
              <a:t>Em Brincadeiras de Rua, Estratégias para Inclusão Escolar e AEE, as autoras resgatam as brincadeiras realizadas coletivamente nas ruas e as trazem para a escola inclusiva, com uma proposta de repensar o tempo da infância e as suas possibilidades expressivas. Nesse processo, envolvem todas as suas experiências para atender a demanda da escolarização dos alunos com necessidades educacionais especiais (NEE), e apresentam as brincadeiras de rua adaptadas como estratégia e mediação pedagógica para a inclusão desses alunos. Com um olhar transdisciplinar, contextualizam as brincadeiras de rua adaptadas às diferentes necessidades e possibilidades de participação para todos os alunos que vivenciam, em equidade, o desenvolvimento do seu potencial para o efetivo processo de aprendizagem. Este livro apresenta com detalhes um complexo estímulo que desenvolve processos cognitivos, expressivos, perceptivos e motores, levando a um aprendizado significativo e motivador.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0D138DD5-90A4-7856-A710-6E8D8A8437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92604" y="845859"/>
            <a:ext cx="3432345" cy="52917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31139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48328C31-A07A-4B72-BFCC-6B468C107E27}"/>
              </a:ext>
            </a:extLst>
          </p:cNvPr>
          <p:cNvSpPr txBox="1"/>
          <p:nvPr/>
        </p:nvSpPr>
        <p:spPr>
          <a:xfrm>
            <a:off x="415636" y="435778"/>
            <a:ext cx="11776364" cy="28032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dirty="0"/>
              <a:t>	</a:t>
            </a:r>
            <a:r>
              <a:rPr lang="pt-BR" b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CONSTRUÇÃO DO CADERNO PEDAGÓGICO: BRINCADEIRAS DE RUA - ESTRATÉGIA PARA A INCLUSÃO ESCOLAR E AEE.</a:t>
            </a:r>
            <a:br>
              <a:rPr lang="pt-BR" dirty="0"/>
            </a:br>
            <a:endParaRPr lang="pt-BR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t-BR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Análise dos materiais já publicados e das necessidades dos professores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pt-BR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t-BR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Organização dos pontos mais relevantes no processo educacional de maneira contextualizada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pt-BR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t-BR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Estruturação didática sobre as brincadeiras de rua como estratégia para o AEE com as suas possibilidades de adaptação e objetivos pedagógicos</a:t>
            </a:r>
            <a:endParaRPr lang="pt-BR" sz="2000" dirty="0">
              <a:solidFill>
                <a:schemeClr val="bg1"/>
              </a:solidFill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66E92C61-1128-4B6A-A09E-9AC7ACFE8591}"/>
              </a:ext>
            </a:extLst>
          </p:cNvPr>
          <p:cNvSpPr txBox="1"/>
          <p:nvPr/>
        </p:nvSpPr>
        <p:spPr>
          <a:xfrm>
            <a:off x="8395677" y="158779"/>
            <a:ext cx="3567721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pt-BR" sz="1200" b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3- MATERIAIS E MÉTODOS</a:t>
            </a:r>
          </a:p>
        </p:txBody>
      </p:sp>
      <p:pic>
        <p:nvPicPr>
          <p:cNvPr id="4" name="Espaço Reservado para Imagem 5" descr="Interface gráfica do usuário&#10;&#10;Descrição gerada automaticamente">
            <a:extLst>
              <a:ext uri="{FF2B5EF4-FFF2-40B4-BE49-F238E27FC236}">
                <a16:creationId xmlns:a16="http://schemas.microsoft.com/office/drawing/2014/main" id="{F85651F4-E0E9-4B83-AE16-BB95903699D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15" r="14115"/>
          <a:stretch>
            <a:fillRect/>
          </a:stretch>
        </p:blipFill>
        <p:spPr>
          <a:xfrm>
            <a:off x="75109" y="3239063"/>
            <a:ext cx="2302500" cy="3208508"/>
          </a:xfrm>
          <a:prstGeom prst="snip2DiagRect">
            <a:avLst>
              <a:gd name="adj1" fmla="val 10815"/>
              <a:gd name="adj2" fmla="val 0"/>
            </a:avLst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1754BF05-1AE4-498F-BCBD-1DC5723E57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51908" y="3516062"/>
            <a:ext cx="2866812" cy="2866812"/>
          </a:xfrm>
          <a:prstGeom prst="rect">
            <a:avLst/>
          </a:prstGeom>
        </p:spPr>
      </p:pic>
      <p:sp>
        <p:nvSpPr>
          <p:cNvPr id="6" name="Seta para a direita 5"/>
          <p:cNvSpPr/>
          <p:nvPr/>
        </p:nvSpPr>
        <p:spPr>
          <a:xfrm>
            <a:off x="2275855" y="4073881"/>
            <a:ext cx="707644" cy="798490"/>
          </a:xfrm>
          <a:prstGeom prst="rightArrow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1D07AEF5-57AB-4C41-A382-2833ACC0477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5386" y="3264950"/>
            <a:ext cx="2772159" cy="2766368"/>
          </a:xfrm>
          <a:prstGeom prst="rect">
            <a:avLst/>
          </a:prstGeom>
        </p:spPr>
      </p:pic>
      <p:pic>
        <p:nvPicPr>
          <p:cNvPr id="8" name="Espaço Reservado para Imagem 10">
            <a:extLst>
              <a:ext uri="{FF2B5EF4-FFF2-40B4-BE49-F238E27FC236}">
                <a16:creationId xmlns:a16="http://schemas.microsoft.com/office/drawing/2014/main" id="{F79EFE9E-1A26-4C3A-AAFA-C7A95F7BDF4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16" r="7816"/>
          <a:stretch>
            <a:fillRect/>
          </a:stretch>
        </p:blipFill>
        <p:spPr>
          <a:xfrm>
            <a:off x="9414456" y="3516062"/>
            <a:ext cx="2633894" cy="3121940"/>
          </a:xfrm>
          <a:prstGeom prst="snip2DiagRect">
            <a:avLst>
              <a:gd name="adj1" fmla="val 10815"/>
              <a:gd name="adj2" fmla="val 7710"/>
            </a:avLst>
          </a:prstGeom>
        </p:spPr>
      </p:pic>
      <p:sp>
        <p:nvSpPr>
          <p:cNvPr id="9" name="Seta para a direita 8"/>
          <p:cNvSpPr/>
          <p:nvPr/>
        </p:nvSpPr>
        <p:spPr>
          <a:xfrm>
            <a:off x="9060634" y="3891430"/>
            <a:ext cx="707644" cy="798490"/>
          </a:xfrm>
          <a:prstGeom prst="rightArrow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404945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Espaço Reservado para Conteúdo 9" descr="Uma imagem contendo Interface gráfica do usuário&#10;&#10;Descrição gerada automaticamente">
            <a:extLst>
              <a:ext uri="{FF2B5EF4-FFF2-40B4-BE49-F238E27FC236}">
                <a16:creationId xmlns:a16="http://schemas.microsoft.com/office/drawing/2014/main" id="{6EC43CA3-335E-4C13-A749-3B85CC306C13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8085" y="973931"/>
            <a:ext cx="3574471" cy="4428605"/>
          </a:xfrm>
        </p:spPr>
      </p:pic>
      <p:pic>
        <p:nvPicPr>
          <p:cNvPr id="12" name="Espaço Reservado para Conteúdo 11" descr="Interface gráfica do usuário&#10;&#10;Descrição gerada automaticamente">
            <a:extLst>
              <a:ext uri="{FF2B5EF4-FFF2-40B4-BE49-F238E27FC236}">
                <a16:creationId xmlns:a16="http://schemas.microsoft.com/office/drawing/2014/main" id="{527D0279-784E-4FF6-A7AC-077D628432C0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961" y="797813"/>
            <a:ext cx="3574472" cy="4604723"/>
          </a:xfrm>
        </p:spPr>
      </p:pic>
      <p:pic>
        <p:nvPicPr>
          <p:cNvPr id="14" name="Imagem 13" descr="Interface gráfica do usuário, Site&#10;&#10;Descrição gerada automaticamente">
            <a:extLst>
              <a:ext uri="{FF2B5EF4-FFF2-40B4-BE49-F238E27FC236}">
                <a16:creationId xmlns:a16="http://schemas.microsoft.com/office/drawing/2014/main" id="{0E0159CF-0168-457E-B604-61F89ACBD0A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5677" y="589730"/>
            <a:ext cx="3432761" cy="5197005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A8A3B40C-970A-4B66-A50C-F572AB3A4B21}"/>
              </a:ext>
            </a:extLst>
          </p:cNvPr>
          <p:cNvSpPr txBox="1"/>
          <p:nvPr/>
        </p:nvSpPr>
        <p:spPr>
          <a:xfrm>
            <a:off x="8395677" y="158779"/>
            <a:ext cx="3567721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pt-BR" sz="1200" b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3- MATERIAIS E MÉTODOS</a:t>
            </a:r>
          </a:p>
        </p:txBody>
      </p:sp>
      <p:sp>
        <p:nvSpPr>
          <p:cNvPr id="5" name="CaixaDeTexto 4"/>
          <p:cNvSpPr txBox="1"/>
          <p:nvPr/>
        </p:nvSpPr>
        <p:spPr>
          <a:xfrm>
            <a:off x="2881" y="127985"/>
            <a:ext cx="61724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>
                <a:solidFill>
                  <a:schemeClr val="bg1"/>
                </a:solidFill>
              </a:rPr>
              <a:t>A CAPA PASSOU POR DIVERSAS MODIFICAÇÕES</a:t>
            </a:r>
          </a:p>
        </p:txBody>
      </p:sp>
    </p:spTree>
    <p:extLst>
      <p:ext uri="{BB962C8B-B14F-4D97-AF65-F5344CB8AC3E}">
        <p14:creationId xmlns:p14="http://schemas.microsoft.com/office/powerpoint/2010/main" val="6493929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>
            <a:extLst>
              <a:ext uri="{FF2B5EF4-FFF2-40B4-BE49-F238E27FC236}">
                <a16:creationId xmlns:a16="http://schemas.microsoft.com/office/drawing/2014/main" id="{CA1F0BF6-DF4D-4D46-A2E9-A0781B0728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8565" y="92279"/>
            <a:ext cx="11057071" cy="663095"/>
          </a:xfrm>
        </p:spPr>
        <p:txBody>
          <a:bodyPr>
            <a:normAutofit/>
          </a:bodyPr>
          <a:lstStyle/>
          <a:p>
            <a:r>
              <a:rPr lang="pt-BR" sz="1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Planejamento da Capa do caderno pedagógico antes de ser publicada</a:t>
            </a:r>
          </a:p>
        </p:txBody>
      </p:sp>
      <p:pic>
        <p:nvPicPr>
          <p:cNvPr id="9" name="Espaço Reservado para Imagem 8" descr="Uma imagem contendo texto&#10;&#10;Descrição gerada automaticamente">
            <a:extLst>
              <a:ext uri="{FF2B5EF4-FFF2-40B4-BE49-F238E27FC236}">
                <a16:creationId xmlns:a16="http://schemas.microsoft.com/office/drawing/2014/main" id="{A9EEB20F-811B-49D8-9D73-75E406933401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49" b="749"/>
          <a:stretch>
            <a:fillRect/>
          </a:stretch>
        </p:blipFill>
        <p:spPr>
          <a:xfrm>
            <a:off x="459775" y="935749"/>
            <a:ext cx="3992955" cy="55641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Espaço Reservado para Texto 6">
            <a:extLst>
              <a:ext uri="{FF2B5EF4-FFF2-40B4-BE49-F238E27FC236}">
                <a16:creationId xmlns:a16="http://schemas.microsoft.com/office/drawing/2014/main" id="{FF29487B-DE57-4F79-BC92-61FCE456FF2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846162" y="1232452"/>
            <a:ext cx="7117236" cy="4354810"/>
          </a:xfrm>
        </p:spPr>
        <p:txBody>
          <a:bodyPr>
            <a:normAutofit/>
          </a:bodyPr>
          <a:lstStyle/>
          <a:p>
            <a:pPr algn="just">
              <a:lnSpc>
                <a:spcPct val="160000"/>
              </a:lnSpc>
            </a:pPr>
            <a:endParaRPr lang="pt-BR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60000"/>
              </a:lnSpc>
            </a:pPr>
            <a:r>
              <a:rPr lang="pt-BR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Além da ilustradora , buscamos  consultas com profissionais especializados em deficiência visual, deficiência intelectual, TGD, Transtorno do Espectro Autista (TEA), entre outros. Foram necessárias algumas modificações nos textos e nas propostas das adaptações.</a:t>
            </a:r>
          </a:p>
        </p:txBody>
      </p:sp>
    </p:spTree>
    <p:extLst>
      <p:ext uri="{BB962C8B-B14F-4D97-AF65-F5344CB8AC3E}">
        <p14:creationId xmlns:p14="http://schemas.microsoft.com/office/powerpoint/2010/main" val="29067721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7D2BE14C-C909-475B-94D8-9E103116D647}"/>
              </a:ext>
            </a:extLst>
          </p:cNvPr>
          <p:cNvSpPr txBox="1"/>
          <p:nvPr/>
        </p:nvSpPr>
        <p:spPr>
          <a:xfrm>
            <a:off x="240589" y="291691"/>
            <a:ext cx="6185969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b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RESULTADOS SOBRE O MATERIAL – CADERNO PEDAGÓGICO: BRINCADEIRAS DE RUA ESTRATÉGIA PARA A INCLUSÃO ESCOLAR E AEE</a:t>
            </a:r>
          </a:p>
          <a:p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Imagem 4" descr="Tabela&#10;&#10;Descrição gerada automaticamente">
            <a:extLst>
              <a:ext uri="{FF2B5EF4-FFF2-40B4-BE49-F238E27FC236}">
                <a16:creationId xmlns:a16="http://schemas.microsoft.com/office/drawing/2014/main" id="{29B9D8FD-C136-45FD-9B4F-A90C9C369EA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7225" y="651236"/>
            <a:ext cx="4762745" cy="6026460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834A46B8-F67C-B1E4-80A0-B589503F13F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8512" t="3094" r="4448" b="1514"/>
          <a:stretch>
            <a:fillRect/>
          </a:stretch>
        </p:blipFill>
        <p:spPr>
          <a:xfrm>
            <a:off x="1570969" y="1581261"/>
            <a:ext cx="2839665" cy="469489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8718222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706444" y="466962"/>
            <a:ext cx="118099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>
                <a:solidFill>
                  <a:schemeClr val="bg1"/>
                </a:solidFill>
              </a:rPr>
              <a:t>O nosso livro contém brincadeiras com adaptações. São elas: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21710BF1-1700-4AB4-1479-E7A8D791ED6E}"/>
              </a:ext>
            </a:extLst>
          </p:cNvPr>
          <p:cNvSpPr txBox="1"/>
          <p:nvPr/>
        </p:nvSpPr>
        <p:spPr>
          <a:xfrm>
            <a:off x="869576" y="1374280"/>
            <a:ext cx="409687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000" b="1" dirty="0" err="1">
                <a:solidFill>
                  <a:schemeClr val="bg1"/>
                </a:solidFill>
              </a:rPr>
              <a:t>Adedanha</a:t>
            </a:r>
            <a:endParaRPr lang="pt-BR" sz="2000" b="1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000" b="1" dirty="0">
                <a:solidFill>
                  <a:schemeClr val="bg1"/>
                </a:solidFill>
              </a:rPr>
              <a:t>Amarelinha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000" b="1" dirty="0">
                <a:solidFill>
                  <a:schemeClr val="bg1"/>
                </a:solidFill>
              </a:rPr>
              <a:t>Batatinha frita 1,2,3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000" b="1" dirty="0">
                <a:solidFill>
                  <a:schemeClr val="bg1"/>
                </a:solidFill>
              </a:rPr>
              <a:t>Cabra-cega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000" b="1" dirty="0">
                <a:solidFill>
                  <a:schemeClr val="bg1"/>
                </a:solidFill>
              </a:rPr>
              <a:t>Chicotinho queimado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000" b="1" dirty="0">
                <a:solidFill>
                  <a:schemeClr val="bg1"/>
                </a:solidFill>
              </a:rPr>
              <a:t>Dança das cadeiras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000" b="1" dirty="0">
                <a:solidFill>
                  <a:schemeClr val="bg1"/>
                </a:solidFill>
              </a:rPr>
              <a:t>Estátua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000" b="1" dirty="0">
                <a:solidFill>
                  <a:schemeClr val="bg1"/>
                </a:solidFill>
              </a:rPr>
              <a:t>Mamãe, posso ir?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000" b="1" dirty="0">
                <a:solidFill>
                  <a:schemeClr val="bg1"/>
                </a:solidFill>
              </a:rPr>
              <a:t>Passa anel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000" b="1" dirty="0">
                <a:solidFill>
                  <a:schemeClr val="bg1"/>
                </a:solidFill>
              </a:rPr>
              <a:t>Pique-esconde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000" b="1" dirty="0">
                <a:solidFill>
                  <a:schemeClr val="bg1"/>
                </a:solidFill>
              </a:rPr>
              <a:t>Pula carniça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000" b="1" dirty="0">
                <a:solidFill>
                  <a:schemeClr val="bg1"/>
                </a:solidFill>
              </a:rPr>
              <a:t>Pula corda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000" b="1" dirty="0">
                <a:solidFill>
                  <a:schemeClr val="bg1"/>
                </a:solidFill>
              </a:rPr>
              <a:t>Queimada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000" b="1" dirty="0">
                <a:solidFill>
                  <a:schemeClr val="bg1"/>
                </a:solidFill>
              </a:rPr>
              <a:t>Taco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000" b="1" dirty="0">
                <a:solidFill>
                  <a:schemeClr val="bg1"/>
                </a:solidFill>
              </a:rPr>
              <a:t>Roda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000" b="1" dirty="0">
                <a:solidFill>
                  <a:schemeClr val="bg1"/>
                </a:solidFill>
              </a:rPr>
              <a:t>Vivo ou morto</a:t>
            </a: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0CC1F2A6-5EC6-ACA5-7A4C-BAEB578166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0458062">
            <a:off x="4913798" y="1277289"/>
            <a:ext cx="2726030" cy="2726030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BBBF7F9F-4517-0525-5A92-63752ADDD8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725797">
            <a:off x="8663188" y="1183997"/>
            <a:ext cx="2726030" cy="2726030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25803577-15C4-C102-F3FF-C843BDABF18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843492">
            <a:off x="3652680" y="3893676"/>
            <a:ext cx="2659803" cy="2659803"/>
          </a:xfrm>
          <a:prstGeom prst="rect">
            <a:avLst/>
          </a:prstGeom>
        </p:spPr>
      </p:pic>
      <p:pic>
        <p:nvPicPr>
          <p:cNvPr id="14" name="Imagem 13">
            <a:extLst>
              <a:ext uri="{FF2B5EF4-FFF2-40B4-BE49-F238E27FC236}">
                <a16:creationId xmlns:a16="http://schemas.microsoft.com/office/drawing/2014/main" id="{4B36760C-E387-96B9-A810-4F7EDD2B841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0872033">
            <a:off x="6576869" y="3621113"/>
            <a:ext cx="2865862" cy="2860083"/>
          </a:xfrm>
          <a:prstGeom prst="rect">
            <a:avLst/>
          </a:prstGeom>
        </p:spPr>
      </p:pic>
      <p:pic>
        <p:nvPicPr>
          <p:cNvPr id="16" name="Imagem 15">
            <a:extLst>
              <a:ext uri="{FF2B5EF4-FFF2-40B4-BE49-F238E27FC236}">
                <a16:creationId xmlns:a16="http://schemas.microsoft.com/office/drawing/2014/main" id="{F98D5109-8622-B066-9813-26D13C047C1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358676">
            <a:off x="9374586" y="4101729"/>
            <a:ext cx="2628928" cy="2613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80211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412124" y="283335"/>
            <a:ext cx="11178862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>
                <a:solidFill>
                  <a:schemeClr val="bg1"/>
                </a:solidFill>
              </a:rPr>
              <a:t>Cada brincadeira está apresentada da seguinte forma: </a:t>
            </a:r>
          </a:p>
          <a:p>
            <a:endParaRPr lang="pt-BR" sz="2800" b="1" dirty="0">
              <a:solidFill>
                <a:schemeClr val="bg1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t-BR" sz="2800" dirty="0">
                <a:solidFill>
                  <a:schemeClr val="bg1"/>
                </a:solidFill>
              </a:rPr>
              <a:t>Nome da brincadeira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t-BR" sz="2800" dirty="0">
                <a:solidFill>
                  <a:schemeClr val="bg1"/>
                </a:solidFill>
              </a:rPr>
              <a:t>Considerações sobre a brincadeira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t-BR" sz="2800" dirty="0">
                <a:solidFill>
                  <a:schemeClr val="bg1"/>
                </a:solidFill>
              </a:rPr>
              <a:t>Objetivos pedagógicos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t-BR" sz="2800" dirty="0">
                <a:solidFill>
                  <a:schemeClr val="bg1"/>
                </a:solidFill>
              </a:rPr>
              <a:t>Materiais necessários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t-BR" sz="2800" dirty="0">
                <a:solidFill>
                  <a:schemeClr val="bg1"/>
                </a:solidFill>
              </a:rPr>
              <a:t>Como acontece a brincadeira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t-BR" sz="2800" dirty="0">
                <a:solidFill>
                  <a:schemeClr val="bg1"/>
                </a:solidFill>
              </a:rPr>
              <a:t>Possibilidades de adaptação:</a:t>
            </a:r>
          </a:p>
          <a:p>
            <a:endParaRPr lang="pt-BR" sz="2800" dirty="0">
              <a:solidFill>
                <a:schemeClr val="bg1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pt-BR" sz="2800" b="1" dirty="0">
              <a:solidFill>
                <a:schemeClr val="bg1"/>
              </a:solidFill>
            </a:endParaRPr>
          </a:p>
        </p:txBody>
      </p:sp>
      <p:pic>
        <p:nvPicPr>
          <p:cNvPr id="4" name="Imagem 3" descr="Interface gráfica do usuário&#10;&#10;Descrição gerada automaticamente">
            <a:extLst>
              <a:ext uri="{FF2B5EF4-FFF2-40B4-BE49-F238E27FC236}">
                <a16:creationId xmlns:a16="http://schemas.microsoft.com/office/drawing/2014/main" id="{C3B88F62-F2DB-438F-A4C2-F07DFDC9B5D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51556">
            <a:off x="9347910" y="958680"/>
            <a:ext cx="2605310" cy="2605310"/>
          </a:xfrm>
          <a:custGeom>
            <a:avLst/>
            <a:gdLst/>
            <a:ahLst/>
            <a:cxnLst/>
            <a:rect l="l" t="t" r="r" b="b"/>
            <a:pathLst>
              <a:path w="10607040" h="4956048">
                <a:moveTo>
                  <a:pt x="497480" y="0"/>
                </a:moveTo>
                <a:lnTo>
                  <a:pt x="10607040" y="0"/>
                </a:lnTo>
                <a:lnTo>
                  <a:pt x="10607040" y="4485407"/>
                </a:lnTo>
                <a:lnTo>
                  <a:pt x="10131692" y="4956048"/>
                </a:lnTo>
                <a:lnTo>
                  <a:pt x="0" y="4956048"/>
                </a:lnTo>
                <a:lnTo>
                  <a:pt x="0" y="492554"/>
                </a:lnTo>
                <a:close/>
              </a:path>
            </a:pathLst>
          </a:custGeom>
        </p:spPr>
      </p:pic>
      <p:sp>
        <p:nvSpPr>
          <p:cNvPr id="6" name="Retângulo 5"/>
          <p:cNvSpPr/>
          <p:nvPr/>
        </p:nvSpPr>
        <p:spPr>
          <a:xfrm>
            <a:off x="0" y="3905778"/>
            <a:ext cx="9530891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pt-BR" sz="2000" dirty="0">
                <a:solidFill>
                  <a:schemeClr val="bg1"/>
                </a:solidFill>
              </a:rPr>
              <a:t>No caso da deficiência física e/ou motora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pt-BR" sz="2000" dirty="0">
                <a:solidFill>
                  <a:schemeClr val="bg1"/>
                </a:solidFill>
              </a:rPr>
              <a:t>No caso da deficiência auditiva ou surdez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pt-BR" sz="2000" dirty="0">
                <a:solidFill>
                  <a:schemeClr val="bg1"/>
                </a:solidFill>
              </a:rPr>
              <a:t>No caso de deficiência visual (baixa visão e cegueira)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pt-BR" sz="2000" dirty="0">
                <a:solidFill>
                  <a:schemeClr val="bg1"/>
                </a:solidFill>
              </a:rPr>
              <a:t>No caso de deficiência intelectual: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pt-BR" sz="2000" dirty="0">
                <a:solidFill>
                  <a:schemeClr val="bg1"/>
                </a:solidFill>
              </a:rPr>
              <a:t>No caso de Transtorno Global do Desenvolvimento (TGD) ou Transtorno do Espectro Autista (TEA): </a:t>
            </a:r>
          </a:p>
        </p:txBody>
      </p:sp>
      <p:pic>
        <p:nvPicPr>
          <p:cNvPr id="7" name="Imagem 6" descr="Uma imagem contendo brinquedo, boneca, quarto, relógio&#10;&#10;Descrição gerada automaticamente">
            <a:extLst>
              <a:ext uri="{FF2B5EF4-FFF2-40B4-BE49-F238E27FC236}">
                <a16:creationId xmlns:a16="http://schemas.microsoft.com/office/drawing/2014/main" id="{53E55D5E-86A6-43AC-877C-F5084831D60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27097">
            <a:off x="7171471" y="1802000"/>
            <a:ext cx="2376632" cy="2376632"/>
          </a:xfrm>
          <a:custGeom>
            <a:avLst/>
            <a:gdLst/>
            <a:ahLst/>
            <a:cxnLst/>
            <a:rect l="l" t="t" r="r" b="b"/>
            <a:pathLst>
              <a:path w="10607040" h="4956048">
                <a:moveTo>
                  <a:pt x="497480" y="0"/>
                </a:moveTo>
                <a:lnTo>
                  <a:pt x="10607040" y="0"/>
                </a:lnTo>
                <a:lnTo>
                  <a:pt x="10607040" y="4485407"/>
                </a:lnTo>
                <a:lnTo>
                  <a:pt x="10131692" y="4956048"/>
                </a:lnTo>
                <a:lnTo>
                  <a:pt x="0" y="4956048"/>
                </a:lnTo>
                <a:lnTo>
                  <a:pt x="0" y="492554"/>
                </a:lnTo>
                <a:close/>
              </a:path>
            </a:pathLst>
          </a:cu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8498EA9B-1445-77C9-8DD8-A251FD84342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30400" y="3668766"/>
            <a:ext cx="2846662" cy="2846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97618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0774E8F9-11BA-CE73-2D49-910E23932D53}"/>
              </a:ext>
            </a:extLst>
          </p:cNvPr>
          <p:cNvSpPr txBox="1"/>
          <p:nvPr/>
        </p:nvSpPr>
        <p:spPr>
          <a:xfrm>
            <a:off x="4814047" y="842681"/>
            <a:ext cx="6902824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>
                <a:solidFill>
                  <a:schemeClr val="bg1"/>
                </a:solidFill>
              </a:rPr>
              <a:t>O LIVRO FOI PUBLICADO PELA EDITORA CRV E PODE SER COMPRADO  NO LINK ABAIXO</a:t>
            </a:r>
          </a:p>
          <a:p>
            <a:endParaRPr lang="pt-BR" sz="2400" b="1" dirty="0">
              <a:solidFill>
                <a:schemeClr val="bg1"/>
              </a:solidFill>
            </a:endParaRPr>
          </a:p>
          <a:p>
            <a:endParaRPr lang="pt-BR" sz="2400" b="1" dirty="0">
              <a:solidFill>
                <a:schemeClr val="bg1"/>
              </a:solidFill>
            </a:endParaRPr>
          </a:p>
          <a:p>
            <a:r>
              <a:rPr lang="pt-BR" b="1" dirty="0">
                <a:solidFill>
                  <a:schemeClr val="bg1"/>
                </a:solidFill>
                <a:hlinkClick r:id="rId2"/>
              </a:rPr>
              <a:t>https://loja.editoracrv.com.br/produtos/brincadeiras-de-rua-estrategia-para-a-inclusao-escolar-e-aee-1e4jz/#</a:t>
            </a:r>
            <a:r>
              <a:rPr lang="pt-BR" b="1" dirty="0">
                <a:solidFill>
                  <a:schemeClr val="bg1"/>
                </a:solidFill>
              </a:rPr>
              <a:t> </a:t>
            </a:r>
          </a:p>
          <a:p>
            <a:endParaRPr lang="pt-BR" sz="2400" b="1" dirty="0">
              <a:solidFill>
                <a:schemeClr val="bg1"/>
              </a:solidFill>
            </a:endParaRP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46012DCE-46B4-F948-8E53-4ED1F4A8C8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0222" y="353301"/>
            <a:ext cx="4584589" cy="6151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9133999"/>
      </p:ext>
    </p:extLst>
  </p:cSld>
  <p:clrMapOvr>
    <a:masterClrMapping/>
  </p:clrMapOvr>
</p:sld>
</file>

<file path=ppt/theme/theme1.xml><?xml version="1.0" encoding="utf-8"?>
<a:theme xmlns:a="http://schemas.openxmlformats.org/drawingml/2006/main" name="Fatia">
  <a:themeElements>
    <a:clrScheme name="Personalizada 10">
      <a:dk1>
        <a:sysClr val="windowText" lastClr="000000"/>
      </a:dk1>
      <a:lt1>
        <a:sysClr val="window" lastClr="FFFFFF"/>
      </a:lt1>
      <a:dk2>
        <a:srgbClr val="E2FAB8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Fatia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Fatia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3951</TotalTime>
  <Words>476</Words>
  <Application>Microsoft Office PowerPoint</Application>
  <PresentationFormat>Widescreen</PresentationFormat>
  <Paragraphs>57</Paragraphs>
  <Slides>9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9</vt:i4>
      </vt:variant>
    </vt:vector>
  </HeadingPairs>
  <TitlesOfParts>
    <vt:vector size="14" baseType="lpstr">
      <vt:lpstr>Arial</vt:lpstr>
      <vt:lpstr>Century Gothic</vt:lpstr>
      <vt:lpstr>Wingdings</vt:lpstr>
      <vt:lpstr>Wingdings 3</vt:lpstr>
      <vt:lpstr>Fatia</vt:lpstr>
      <vt:lpstr>     </vt:lpstr>
      <vt:lpstr>Apresentação do PowerPoint</vt:lpstr>
      <vt:lpstr>Apresentação do PowerPoint</vt:lpstr>
      <vt:lpstr>Apresentação do PowerPoint</vt:lpstr>
      <vt:lpstr>Planejamento da Capa do caderno pedagógico antes de ser publicada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 </dc:title>
  <dc:creator>Valéria Costa</dc:creator>
  <cp:lastModifiedBy>Rosana</cp:lastModifiedBy>
  <cp:revision>145</cp:revision>
  <dcterms:created xsi:type="dcterms:W3CDTF">2020-10-18T13:45:47Z</dcterms:created>
  <dcterms:modified xsi:type="dcterms:W3CDTF">2026-07-21T13:59:40Z</dcterms:modified>
</cp:coreProperties>
</file>