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301" r:id="rId2"/>
    <p:sldId id="415" r:id="rId3"/>
    <p:sldId id="316" r:id="rId4"/>
    <p:sldId id="402" r:id="rId5"/>
    <p:sldId id="403" r:id="rId6"/>
    <p:sldId id="409" r:id="rId7"/>
    <p:sldId id="410" r:id="rId8"/>
    <p:sldId id="411" r:id="rId9"/>
    <p:sldId id="412" r:id="rId10"/>
    <p:sldId id="413" r:id="rId11"/>
    <p:sldId id="414" r:id="rId12"/>
  </p:sldIdLst>
  <p:sldSz cx="9144000" cy="5040313"/>
  <p:notesSz cx="6858000" cy="9144000"/>
  <p:defaultTextStyle>
    <a:defPPr>
      <a:defRPr lang="pt-BR"/>
    </a:defPPr>
    <a:lvl1pPr marL="0" algn="l" defTabSz="9138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28" algn="l" defTabSz="9138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59" algn="l" defTabSz="9138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88" algn="l" defTabSz="9138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17" algn="l" defTabSz="9138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47" algn="l" defTabSz="9138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77" algn="l" defTabSz="9138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06" algn="l" defTabSz="9138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433" algn="l" defTabSz="9138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a" initials="R" lastIdx="32" clrIdx="0">
    <p:extLst>
      <p:ext uri="{19B8F6BF-5375-455C-9EA6-DF929625EA0E}">
        <p15:presenceInfo xmlns:p15="http://schemas.microsoft.com/office/powerpoint/2012/main" userId="Rosana" providerId="None"/>
      </p:ext>
    </p:extLst>
  </p:cmAuthor>
  <p:cmAuthor id="2" name="Acer" initials="A" lastIdx="0" clrIdx="1"/>
  <p:cmAuthor id="3" name="Prof. Ms. Jaderson Vasconcelos" initials="PMJV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696" y="77"/>
      </p:cViewPr>
      <p:guideLst>
        <p:guide orient="horz" pos="1588"/>
        <p:guide pos="2880"/>
      </p:guideLst>
    </p:cSldViewPr>
  </p:slideViewPr>
  <p:outlineViewPr>
    <p:cViewPr>
      <p:scale>
        <a:sx n="33" d="100"/>
        <a:sy n="33" d="100"/>
      </p:scale>
      <p:origin x="0" y="29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A8FB9-9EEE-47ED-8BB7-4403E7696FF0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63B01-C8E9-4B74-BCF4-DF478FA1E7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39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3427932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288081"/>
            <a:ext cx="7772400" cy="134479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2654364"/>
            <a:ext cx="7772400" cy="881727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3640226"/>
            <a:ext cx="9147765" cy="1405296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088709"/>
            <a:ext cx="8229600" cy="3223559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01848"/>
            <a:ext cx="1777470" cy="4110421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1848"/>
            <a:ext cx="6324600" cy="411042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778840"/>
            <a:ext cx="7772400" cy="134408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154673"/>
            <a:ext cx="4572000" cy="1069275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2208883"/>
            <a:ext cx="182880" cy="16801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2208883"/>
            <a:ext cx="182880" cy="16801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088708"/>
            <a:ext cx="4038600" cy="33263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088708"/>
            <a:ext cx="4038600" cy="33263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0679"/>
            <a:ext cx="8229600" cy="840052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976247"/>
            <a:ext cx="4040188" cy="560035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7" y="3976247"/>
            <a:ext cx="4041775" cy="560035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061489"/>
            <a:ext cx="4040188" cy="289701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061489"/>
            <a:ext cx="4041775" cy="289701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584223"/>
            <a:ext cx="7481776" cy="336021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3935752"/>
            <a:ext cx="3974592" cy="672042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01612"/>
            <a:ext cx="7479792" cy="33602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4709542"/>
            <a:ext cx="1920240" cy="268817"/>
          </a:xfrm>
        </p:spPr>
        <p:txBody>
          <a:bodyPr/>
          <a:lstStyle/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4000649"/>
            <a:ext cx="7162800" cy="476421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39618"/>
            <a:ext cx="8686800" cy="3225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3" y="4709543"/>
            <a:ext cx="2350681" cy="268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3575640"/>
            <a:ext cx="8075432" cy="413538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7" y="3676234"/>
            <a:ext cx="3802003" cy="10606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4251725"/>
            <a:ext cx="3802003" cy="616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4256303"/>
            <a:ext cx="3402314" cy="79438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4253720"/>
            <a:ext cx="3405509" cy="79697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3666273"/>
            <a:ext cx="182880" cy="16801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3666273"/>
            <a:ext cx="182880" cy="16801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7" y="3676234"/>
            <a:ext cx="3802003" cy="10606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4251725"/>
            <a:ext cx="3802003" cy="616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4256303"/>
            <a:ext cx="3402314" cy="79438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4253720"/>
            <a:ext cx="3405509" cy="79697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088708"/>
            <a:ext cx="8229600" cy="33263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4709542"/>
            <a:ext cx="1920240" cy="2688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233949-75E9-4FFB-B5C8-C6CEE3582D49}" type="datetimeFigureOut">
              <a:rPr lang="pt-BR" smtClean="0"/>
              <a:pPr/>
              <a:t>21/07/2026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3" y="4709543"/>
            <a:ext cx="2350681" cy="26835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4709543"/>
            <a:ext cx="365760" cy="26835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28DA85-C641-4893-92BF-189624C12F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ja.editoracrv.com.br/produtos/o-tradutor-e-interprete-de-libras-e-portugues-o-que-a-escola-tem-a-ver-com-iss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2"/>
          <p:cNvSpPr/>
          <p:nvPr/>
        </p:nvSpPr>
        <p:spPr>
          <a:xfrm>
            <a:off x="2373890" y="71884"/>
            <a:ext cx="4718389" cy="95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884" tIns="36943" rIns="73884" bIns="36943"/>
          <a:lstStyle/>
          <a:p>
            <a:pPr algn="ctr">
              <a:lnSpc>
                <a:spcPct val="100000"/>
              </a:lnSpc>
            </a:pPr>
            <a:r>
              <a:rPr lang="pt-BR" sz="1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UNIVERSIDADE FEDERAL FLUMINENSE </a:t>
            </a:r>
            <a:b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INSTITUTO DE BIOLOGIA </a:t>
            </a:r>
            <a:b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CURSO DE MESTRADO PROFISSIONAL EM DIVERSIDADE E INCLUSÃO</a:t>
            </a:r>
            <a:b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CMPDI – 2017</a:t>
            </a:r>
            <a:endParaRPr lang="pt-BR" sz="1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Responsiv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96" y="53658"/>
            <a:ext cx="1038000" cy="9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980773" y="1376270"/>
            <a:ext cx="5914590" cy="1107943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/>
            <a:r>
              <a:rPr lang="pt-BR" sz="2200" b="1" dirty="0"/>
              <a:t>O tradutor e Intérprete de Libras e Português: O que a escola tem a ver com isso?</a:t>
            </a:r>
            <a:endParaRPr lang="pt-BR" sz="2200" dirty="0"/>
          </a:p>
        </p:txBody>
      </p:sp>
      <p:sp>
        <p:nvSpPr>
          <p:cNvPr id="10" name="Retângulo 9"/>
          <p:cNvSpPr/>
          <p:nvPr/>
        </p:nvSpPr>
        <p:spPr>
          <a:xfrm>
            <a:off x="3341620" y="2727373"/>
            <a:ext cx="5684776" cy="769389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/>
            <a:r>
              <a:rPr lang="pt-BR" sz="2200" b="1" dirty="0"/>
              <a:t>Autores:  </a:t>
            </a:r>
            <a:r>
              <a:rPr lang="pt-BR" sz="2200" dirty="0" err="1"/>
              <a:t>Jaderson</a:t>
            </a:r>
            <a:r>
              <a:rPr lang="pt-BR" sz="2200" dirty="0"/>
              <a:t> Vasconcelos</a:t>
            </a:r>
          </a:p>
          <a:p>
            <a:pPr algn="ctr"/>
            <a:r>
              <a:rPr lang="pt-BR" sz="2200" dirty="0"/>
              <a:t>Rosana Prado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10628" y="3600276"/>
            <a:ext cx="5387443" cy="400057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/>
            <a:r>
              <a:rPr lang="pt-BR" sz="2000" b="1" dirty="0"/>
              <a:t> </a:t>
            </a:r>
            <a:endParaRPr lang="pt-BR" sz="2000" dirty="0"/>
          </a:p>
        </p:txBody>
      </p:sp>
      <p:sp>
        <p:nvSpPr>
          <p:cNvPr id="53250" name="AutoShape 2" descr="Dia Nacional de Libras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2" name="AutoShape 4" descr="Dia Nacional de Libras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9FBA57E-7CB6-8BC6-C894-0E534FFA5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66" y="763735"/>
            <a:ext cx="2753387" cy="38048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4557B4E-1795-8882-70AC-9DBB6BA2E717}"/>
              </a:ext>
            </a:extLst>
          </p:cNvPr>
          <p:cNvSpPr txBox="1"/>
          <p:nvPr/>
        </p:nvSpPr>
        <p:spPr>
          <a:xfrm>
            <a:off x="3459224" y="3672907"/>
            <a:ext cx="56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Prefácio:</a:t>
            </a:r>
            <a:r>
              <a:rPr lang="pt-BR" dirty="0"/>
              <a:t> Laura Jane Messias Belém e Renata dos Santos Costa</a:t>
            </a:r>
          </a:p>
          <a:p>
            <a:endParaRPr lang="pt-BR" dirty="0"/>
          </a:p>
          <a:p>
            <a:r>
              <a:rPr lang="pt-BR" b="1" dirty="0" err="1"/>
              <a:t>Pósfácio</a:t>
            </a:r>
            <a:r>
              <a:rPr lang="pt-BR" b="1" dirty="0"/>
              <a:t>:</a:t>
            </a:r>
            <a:r>
              <a:rPr lang="pt-BR" dirty="0"/>
              <a:t> </a:t>
            </a:r>
            <a:r>
              <a:rPr lang="pt-BR" dirty="0" err="1"/>
              <a:t>Osilene</a:t>
            </a:r>
            <a:r>
              <a:rPr lang="pt-BR" dirty="0"/>
              <a:t> Cruz</a:t>
            </a:r>
          </a:p>
        </p:txBody>
      </p:sp>
    </p:spTree>
    <p:extLst>
      <p:ext uri="{BB962C8B-B14F-4D97-AF65-F5344CB8AC3E}">
        <p14:creationId xmlns:p14="http://schemas.microsoft.com/office/powerpoint/2010/main" val="235973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der\Documents\TED\TED - ACADÊMICO\MESTRADO\WORKSHOP\LIVRO\PRINTS LIVRO\Pósfác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48454"/>
            <a:ext cx="3357586" cy="4190476"/>
          </a:xfrm>
          <a:prstGeom prst="rect">
            <a:avLst/>
          </a:prstGeom>
          <a:noFill/>
        </p:spPr>
      </p:pic>
      <p:pic>
        <p:nvPicPr>
          <p:cNvPr id="5123" name="Picture 3" descr="C:\Users\jader\Documents\TED\TED - ACADÊMICO\MESTRADO\WORKSHOP\LIVRO\PRINTS LIVRO\Considerações Fina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48454"/>
            <a:ext cx="3286148" cy="4195359"/>
          </a:xfrm>
          <a:prstGeom prst="rect">
            <a:avLst/>
          </a:prstGeom>
          <a:noFill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903936" y="4606150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357422" y="4591858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98C715F-84CE-3F70-385B-8DFB7263D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182327"/>
            <a:ext cx="2755631" cy="38042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4AD2C82-7607-9834-FDFB-D416449F2109}"/>
              </a:ext>
            </a:extLst>
          </p:cNvPr>
          <p:cNvSpPr txBox="1"/>
          <p:nvPr/>
        </p:nvSpPr>
        <p:spPr>
          <a:xfrm>
            <a:off x="611560" y="7188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livro foi publicado pela editora CRV e pode ser adquirido no site</a:t>
            </a:r>
          </a:p>
          <a:p>
            <a:endParaRPr lang="pt-BR" dirty="0"/>
          </a:p>
          <a:p>
            <a:r>
              <a:rPr lang="pt-BR" sz="1400" dirty="0">
                <a:hlinkClick r:id="rId3"/>
              </a:rPr>
              <a:t>https://loja.editoracrv.com.br/produtos/</a:t>
            </a:r>
            <a:r>
              <a:rPr lang="pt-BR" sz="1400">
                <a:hlinkClick r:id="rId3"/>
              </a:rPr>
              <a:t>o-tradutor-e-interprete-de-libras-e-portugues-o-que-a-escola-tem-a-ver-com-isso/</a:t>
            </a:r>
            <a:r>
              <a:rPr lang="pt-BR" sz="140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4171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38B2AC6-4589-9727-4496-30CCC4F7C67F}"/>
              </a:ext>
            </a:extLst>
          </p:cNvPr>
          <p:cNvSpPr txBox="1"/>
          <p:nvPr/>
        </p:nvSpPr>
        <p:spPr>
          <a:xfrm>
            <a:off x="179512" y="215900"/>
            <a:ext cx="5616624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dirty="0"/>
              <a:t>Esta obra, é fruto de uma pesquisa do Curso de Mestrado em Diversidade e Inclusão – CMPDI, da Universidade Federal Fluminense – UFF, surgiu a partir de inúmeras dúvidas acerca do profissional tradutor e intérprete de Libras e Português – TILSP, em âmbito educacional. A profissão de TILSP é relativamente nova em nosso país e muitas indagações surgem sobre a atuação deste profissional na escola. O intérprete é responsável por ensinar? Adaptar materiais? Como deve ser sua atuação em avaliações formais? Em que momentos ele deve ou não participar? O intérprete é essencial em uma educação bilíngue? Como deve ser o trabalho entre o professor e o intérprete? Essas e outras questões são abordadas neste livro que tem o objetivo de esclarecer e informar sobre a educação bilíngue de alunos surdos e as contribuições do TILSP para o desenvolvimento e a promoção de uma educação democrática que respeite e valorize a história, a língua, a cultura e a identidade surda. São quatro capítulos contendo, ao todo, trinta perguntas e respostas que deslumbram essa importante profissão mostrando seus desafios e conquistas.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5C2147-3C71-F206-F915-62FD47B1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618039"/>
            <a:ext cx="2755631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170656" y="905"/>
            <a:ext cx="8007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Produção do Livro</a:t>
            </a:r>
            <a:endParaRPr lang="pt-BR" sz="2400" dirty="0"/>
          </a:p>
        </p:txBody>
      </p:sp>
      <p:sp>
        <p:nvSpPr>
          <p:cNvPr id="20" name="Retângulo 19"/>
          <p:cNvSpPr/>
          <p:nvPr/>
        </p:nvSpPr>
        <p:spPr>
          <a:xfrm>
            <a:off x="615768" y="942077"/>
            <a:ext cx="7865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 produção do livro seguiu as seguintes etapas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14348" y="1591462"/>
            <a:ext cx="549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/>
              <a:t> Análise das entrevistas;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 Seleção das perguntas feitas pelos professores;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 Escrita do Livro;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 Confecção da capa.</a:t>
            </a:r>
          </a:p>
        </p:txBody>
      </p:sp>
      <p:pic>
        <p:nvPicPr>
          <p:cNvPr id="32770" name="Picture 2" descr="Livros para o ENEM: veja opções para estudar Português 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34470"/>
            <a:ext cx="3611586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973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-32788" y="34049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Confecção da CAPA</a:t>
            </a:r>
          </a:p>
        </p:txBody>
      </p:sp>
      <p:pic>
        <p:nvPicPr>
          <p:cNvPr id="12" name="Imagem 11" descr="C:\Users\jader\Documents\TED\TED - ACADÊMICO\MESTRADO\WORKSHOP\LIVRO\IMG_20190623_1354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319" y="1195723"/>
            <a:ext cx="2513003" cy="272604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87624" y="4063219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m 13" descr="C:\Users\jader\Documents\TED\TED - ACADÊMICO\MESTRADO\WORKSHOP\LIVRO\IMG_20190623_1355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291" y="1157134"/>
            <a:ext cx="1954212" cy="272604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862963" y="4063219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m 15" descr="C:\Users\jader\Documents\TED\TED - ACADÊMICO\MESTRADO\WORKSHOP\LIVRO\IMG_20190622_1338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95723"/>
            <a:ext cx="2016224" cy="272462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6434212" y="4085713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785F608-8D25-A270-1BE9-0C92DF88B271}"/>
              </a:ext>
            </a:extLst>
          </p:cNvPr>
          <p:cNvSpPr txBox="1"/>
          <p:nvPr/>
        </p:nvSpPr>
        <p:spPr>
          <a:xfrm>
            <a:off x="4860032" y="453638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Ilustrador da capa: Jair Filho</a:t>
            </a:r>
          </a:p>
        </p:txBody>
      </p:sp>
    </p:spTree>
    <p:extLst>
      <p:ext uri="{BB962C8B-B14F-4D97-AF65-F5344CB8AC3E}">
        <p14:creationId xmlns:p14="http://schemas.microsoft.com/office/powerpoint/2010/main" val="235973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jader\Documents\TED\TED - ACADÊMICO\MESTRADO\WORKSHOP\LIVRO\CAPA LIVRO FINAL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19958"/>
            <a:ext cx="2714644" cy="35719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786182" y="4563285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O Livro: “O Tradutor e Intérprete de Libras e Português: o que a escola tem a ver com isso?”</a:t>
            </a:r>
            <a:endParaRPr lang="pt-BR" sz="24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760796" y="4706161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Desenhista: Jair Filho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der\Documents\TED\TED - ACADÊMICO\MESTRADO\WORKSHOP\LIVRO\PRINTS LIVRO\Sumário G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4140"/>
            <a:ext cx="7215238" cy="4500734"/>
          </a:xfrm>
          <a:prstGeom prst="rect">
            <a:avLst/>
          </a:prstGeom>
          <a:noFill/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357554" y="4706161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der\Documents\TED\TED - ACADÊMICO\MESTRADO\WORKSHOP\LIVRO\PRINTS LIVRO\Prefác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72" y="143526"/>
            <a:ext cx="6886590" cy="4519770"/>
          </a:xfrm>
          <a:prstGeom prst="rect">
            <a:avLst/>
          </a:prstGeom>
          <a:noFill/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89358" y="4706161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der\Documents\TED\TED - ACADÊMICO\MESTRADO\WORKSHOP\LIVRO\PRINTS LIVRO\Cap 2 - pá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5578"/>
            <a:ext cx="3429024" cy="4299675"/>
          </a:xfrm>
          <a:prstGeom prst="rect">
            <a:avLst/>
          </a:prstGeom>
          <a:noFill/>
        </p:spPr>
      </p:pic>
      <p:pic>
        <p:nvPicPr>
          <p:cNvPr id="3075" name="Picture 3" descr="C:\Users\jader\Documents\TED\TED - ACADÊMICO\MESTRADO\WORKSHOP\LIVRO\PRINTS LIVRO\Cap 1 - pá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5577"/>
            <a:ext cx="3286148" cy="4350675"/>
          </a:xfrm>
          <a:prstGeom prst="rect">
            <a:avLst/>
          </a:prstGeom>
          <a:noFill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761060" y="4563285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189160" y="4591858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der\Documents\TED\TED - ACADÊMICO\MESTRADO\WORKSHOP\LIVRO\PRINTS LIVRO\Cap 4 - pá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05578"/>
            <a:ext cx="3427105" cy="4334678"/>
          </a:xfrm>
          <a:prstGeom prst="rect">
            <a:avLst/>
          </a:prstGeom>
          <a:noFill/>
        </p:spPr>
      </p:pic>
      <p:pic>
        <p:nvPicPr>
          <p:cNvPr id="4099" name="Picture 3" descr="C:\Users\jader\Documents\TED\TED - ACADÊMICO\MESTRADO\WORKSHOP\LIVRO\PRINTS LIVRO\Cap 3 - pá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5578"/>
            <a:ext cx="3429024" cy="4337106"/>
          </a:xfrm>
          <a:prstGeom prst="rect">
            <a:avLst/>
          </a:prstGeom>
          <a:noFill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046812" y="4606150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500298" y="4591858"/>
            <a:ext cx="19542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Fonte: arquivo pessoal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Personalizada 12">
      <a:dk1>
        <a:sysClr val="windowText" lastClr="000000"/>
      </a:dk1>
      <a:lt1>
        <a:srgbClr val="DDEFFB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3480</TotalTime>
  <Words>404</Words>
  <Application>Microsoft Office PowerPoint</Application>
  <PresentationFormat>Personalizar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Rosana</cp:lastModifiedBy>
  <cp:revision>368</cp:revision>
  <dcterms:created xsi:type="dcterms:W3CDTF">2018-05-19T19:00:38Z</dcterms:created>
  <dcterms:modified xsi:type="dcterms:W3CDTF">2026-07-21T14:50:28Z</dcterms:modified>
</cp:coreProperties>
</file>