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7" r:id="rId2"/>
    <p:sldId id="306" r:id="rId3"/>
    <p:sldId id="305" r:id="rId4"/>
    <p:sldId id="304" r:id="rId5"/>
    <p:sldId id="307" r:id="rId6"/>
    <p:sldId id="308" r:id="rId7"/>
    <p:sldId id="309" r:id="rId8"/>
    <p:sldId id="317" r:id="rId9"/>
    <p:sldId id="274" r:id="rId10"/>
    <p:sldId id="316" r:id="rId11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ana" initials="R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4" autoAdjust="0"/>
  </p:normalViewPr>
  <p:slideViewPr>
    <p:cSldViewPr snapToGrid="0">
      <p:cViewPr varScale="1">
        <p:scale>
          <a:sx n="80" d="100"/>
          <a:sy n="80" d="100"/>
        </p:scale>
        <p:origin x="58" y="17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C634A71-F1B7-45D6-8C56-73FCEB078101}" type="datetime1">
              <a:rPr lang="pt-BR" smtClean="0"/>
              <a:t>20/07/2026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0BD58-3BFF-4EAF-BB8B-AC67FE801E4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71B67-53C5-415E-AF42-25ACF30E042E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322CDD-9D6C-4F63-9EC2-648226624108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8322CDD-9D6C-4F63-9EC2-648226624108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5134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8322CDD-9D6C-4F63-9EC2-648226624108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720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3E9DE1C-52AB-4015-80A7-994291895839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83690F7-8256-441B-979B-B3FF7D3C612E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9FD86E6-82BF-48A6-AD15-B4842E379010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9" name="Retângulo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1948" y="283"/>
            <a:ext cx="4427508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8F9692C-AA95-4E98-B36D-74E5BEF81424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18D37EA-626C-4AB1-A29C-50D97461AF73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3843302-6885-4898-B236-14D8D6E34835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185858F-D63D-4ECB-A0CF-DE7876575BC3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10" name="Retângulo 9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9FB23AF-4045-40DE-A866-3AA39D8979C1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4C2F70A-62F5-430B-ADA9-BC89F1B39501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1" name="Retângulo 10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231F255-1195-4332-9724-C7316560A918}" type="datetime1">
              <a:rPr lang="pt-BR" noProof="0" smtClean="0"/>
              <a:pPr/>
              <a:t>20/07/2026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sp>
        <p:nvSpPr>
          <p:cNvPr id="8" name="Retângulo 7"/>
          <p:cNvSpPr/>
          <p:nvPr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akeditora.com.br/produto/guia-orientador-intervencoes-pedagogicas-e-organizacao-do-atendimento-educacional-especializado-em-salas-de-recursos-multifuncionais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30065" y="2033629"/>
            <a:ext cx="7148962" cy="2924092"/>
          </a:xfrm>
        </p:spPr>
        <p:txBody>
          <a:bodyPr rtlCol="0">
            <a:normAutofit fontScale="90000"/>
          </a:bodyPr>
          <a:lstStyle/>
          <a:p>
            <a:pPr algn="ctr"/>
            <a:br>
              <a:rPr lang="pt-BR" sz="3100" dirty="0">
                <a:effectLst/>
              </a:rPr>
            </a:br>
            <a:br>
              <a:rPr lang="pt-BR" sz="3100" dirty="0">
                <a:effectLst/>
              </a:rPr>
            </a:br>
            <a:br>
              <a:rPr lang="pt-BR" sz="3100" dirty="0">
                <a:effectLst/>
              </a:rPr>
            </a:br>
            <a:r>
              <a:rPr lang="pt-BR" sz="3100" dirty="0">
                <a:effectLst/>
              </a:rPr>
              <a:t>Guia Orientador para o Atendimento Educacional Especializado em Salas de Recursos Multifuncionais: possibilidades de mediação e intervenção pedagógica </a:t>
            </a:r>
            <a:br>
              <a:rPr lang="pt-BR" sz="3100" dirty="0">
                <a:effectLst/>
              </a:rPr>
            </a:br>
            <a:br>
              <a:rPr lang="pt-BR" dirty="0">
                <a:effectLst/>
              </a:rPr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970058" y="4604466"/>
            <a:ext cx="2240617" cy="573160"/>
          </a:xfrm>
        </p:spPr>
        <p:txBody>
          <a:bodyPr rtlCol="0">
            <a:noAutofit/>
          </a:bodyPr>
          <a:lstStyle/>
          <a:p>
            <a:r>
              <a:rPr lang="pt-BR" dirty="0"/>
              <a:t>Rosana Prado   </a:t>
            </a:r>
          </a:p>
          <a:p>
            <a:endParaRPr lang="pt-BR" dirty="0"/>
          </a:p>
          <a:p>
            <a:pPr algn="r"/>
            <a:endParaRPr lang="pt-BR" dirty="0"/>
          </a:p>
          <a:p>
            <a:pPr algn="r"/>
            <a:r>
              <a:rPr lang="pt-BR" dirty="0"/>
              <a:t>NITERÓI 2022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553" y="253710"/>
            <a:ext cx="5862637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629" y="4074241"/>
            <a:ext cx="45053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71D729D-0761-6C52-89F0-BE0B849A66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801" t="-431" r="17200" b="4176"/>
          <a:stretch>
            <a:fillRect/>
          </a:stretch>
        </p:blipFill>
        <p:spPr>
          <a:xfrm rot="20671467">
            <a:off x="1049417" y="752130"/>
            <a:ext cx="3741197" cy="5487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1400CEA-AB5B-FB58-4DC9-A7F0515D609F}"/>
              </a:ext>
            </a:extLst>
          </p:cNvPr>
          <p:cNvSpPr txBox="1"/>
          <p:nvPr/>
        </p:nvSpPr>
        <p:spPr>
          <a:xfrm>
            <a:off x="981075" y="1066800"/>
            <a:ext cx="88963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Disponível para compra</a:t>
            </a:r>
          </a:p>
          <a:p>
            <a:endParaRPr lang="pt-BR" dirty="0"/>
          </a:p>
          <a:p>
            <a:r>
              <a:rPr lang="pt-BR" dirty="0">
                <a:hlinkClick r:id="rId2"/>
              </a:rPr>
              <a:t>https://wakeditora.com.br/produto/guia-orientador-intervencoes-pedagogicas-e-organizacao-do-atendimento-educacional-especializado-em-salas-de-recursos-multifuncionais/</a:t>
            </a:r>
            <a:r>
              <a:rPr lang="pt-BR" dirty="0"/>
              <a:t>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F2DA56A-C5F6-7627-F598-353A28861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716" y="2108554"/>
            <a:ext cx="4338334" cy="527332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BF7A7F1-493B-02DF-05EF-67605B0D5F7E}"/>
              </a:ext>
            </a:extLst>
          </p:cNvPr>
          <p:cNvSpPr txBox="1"/>
          <p:nvPr/>
        </p:nvSpPr>
        <p:spPr>
          <a:xfrm>
            <a:off x="4122096" y="5561231"/>
            <a:ext cx="4600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EDITORA WAK</a:t>
            </a:r>
          </a:p>
        </p:txBody>
      </p:sp>
    </p:spTree>
    <p:extLst>
      <p:ext uri="{BB962C8B-B14F-4D97-AF65-F5344CB8AC3E}">
        <p14:creationId xmlns:p14="http://schemas.microsoft.com/office/powerpoint/2010/main" val="239476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0659" y="1485509"/>
            <a:ext cx="6882750" cy="2097547"/>
          </a:xfrm>
        </p:spPr>
        <p:txBody>
          <a:bodyPr>
            <a:noAutofit/>
          </a:bodyPr>
          <a:lstStyle/>
          <a:p>
            <a:pPr algn="ctr"/>
            <a:r>
              <a:rPr lang="pt-BR" sz="3200" dirty="0">
                <a:effectLst/>
              </a:rPr>
              <a:t>o produto: </a:t>
            </a:r>
            <a:br>
              <a:rPr lang="pt-BR" sz="3200" dirty="0">
                <a:effectLst/>
              </a:rPr>
            </a:br>
            <a:br>
              <a:rPr lang="pt-BR" sz="3200" dirty="0">
                <a:effectLst/>
              </a:rPr>
            </a:br>
            <a:r>
              <a:rPr lang="pt-BR" sz="3200" dirty="0">
                <a:effectLst/>
              </a:rPr>
              <a:t>Guia orientador : intervenções pedagógicas e organização do Atendimento Educacional Especializado em salas de recursos multifuncionais</a:t>
            </a:r>
            <a:endParaRPr lang="pt-BR" sz="32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91671" y="4625787"/>
            <a:ext cx="6418730" cy="1467103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Projeto desenvolvido no curso de mestrado profissional em diversidade e inclusão/ </a:t>
            </a:r>
            <a:r>
              <a:rPr lang="pt-BR" dirty="0" err="1"/>
              <a:t>cmpdi</a:t>
            </a:r>
            <a:r>
              <a:rPr lang="pt-BR" dirty="0"/>
              <a:t>/</a:t>
            </a:r>
            <a:r>
              <a:rPr lang="pt-BR" dirty="0" err="1"/>
              <a:t>uff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33510" t="14737" r="34215" b="16278"/>
          <a:stretch/>
        </p:blipFill>
        <p:spPr bwMode="auto">
          <a:xfrm>
            <a:off x="8130209" y="1441174"/>
            <a:ext cx="3379304" cy="4283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577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8616950" y="1073150"/>
            <a:ext cx="3575050" cy="3041650"/>
          </a:xfrm>
        </p:spPr>
        <p:txBody>
          <a:bodyPr>
            <a:normAutofit/>
          </a:bodyPr>
          <a:lstStyle/>
          <a:p>
            <a:br>
              <a:rPr lang="pt-BR" dirty="0">
                <a:effectLst/>
              </a:rPr>
            </a:br>
            <a:endParaRPr lang="pt-BR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27606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</a:tabLst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52400" y="29130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</a:tabLst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Imagem 16"/>
          <p:cNvPicPr/>
          <p:nvPr/>
        </p:nvPicPr>
        <p:blipFill rotWithShape="1">
          <a:blip r:embed="rId2"/>
          <a:srcRect l="30864" t="7525" r="31570" b="5618"/>
          <a:stretch/>
        </p:blipFill>
        <p:spPr bwMode="auto">
          <a:xfrm>
            <a:off x="8875644" y="3110948"/>
            <a:ext cx="2713383" cy="3429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m 17"/>
          <p:cNvPicPr/>
          <p:nvPr/>
        </p:nvPicPr>
        <p:blipFill rotWithShape="1">
          <a:blip r:embed="rId3"/>
          <a:srcRect l="30512" t="8399" r="31299" b="5505"/>
          <a:stretch/>
        </p:blipFill>
        <p:spPr bwMode="auto">
          <a:xfrm>
            <a:off x="5784574" y="606287"/>
            <a:ext cx="2540276" cy="3359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Imagem 18"/>
          <p:cNvPicPr/>
          <p:nvPr/>
        </p:nvPicPr>
        <p:blipFill rotWithShape="1">
          <a:blip r:embed="rId4"/>
          <a:srcRect l="30708" t="6650" r="31890" b="5854"/>
          <a:stretch/>
        </p:blipFill>
        <p:spPr bwMode="auto">
          <a:xfrm>
            <a:off x="3170583" y="3110948"/>
            <a:ext cx="2415208" cy="3429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Imagem 19"/>
          <p:cNvPicPr/>
          <p:nvPr/>
        </p:nvPicPr>
        <p:blipFill rotWithShape="1">
          <a:blip r:embed="rId5"/>
          <a:srcRect l="30906" t="7349" r="32283" b="4805"/>
          <a:stretch/>
        </p:blipFill>
        <p:spPr bwMode="auto">
          <a:xfrm>
            <a:off x="510028" y="606287"/>
            <a:ext cx="2461772" cy="36409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259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427383"/>
            <a:ext cx="10439400" cy="4921857"/>
          </a:xfrm>
        </p:spPr>
        <p:txBody>
          <a:bodyPr>
            <a:normAutofit/>
          </a:bodyPr>
          <a:lstStyle/>
          <a:p>
            <a:br>
              <a:rPr lang="pt-BR" dirty="0">
                <a:effectLst/>
              </a:rPr>
            </a:br>
            <a:endParaRPr lang="pt-BR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sumário</a:t>
            </a:r>
          </a:p>
        </p:txBody>
      </p:sp>
      <p:pic>
        <p:nvPicPr>
          <p:cNvPr id="5" name="Imagem 4"/>
          <p:cNvPicPr/>
          <p:nvPr/>
        </p:nvPicPr>
        <p:blipFill rotWithShape="1">
          <a:blip r:embed="rId2"/>
          <a:srcRect l="31041" t="6899" r="31570" b="5931"/>
          <a:stretch/>
        </p:blipFill>
        <p:spPr bwMode="auto">
          <a:xfrm>
            <a:off x="384465" y="308113"/>
            <a:ext cx="3869484" cy="49621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5"/>
          <p:cNvPicPr/>
          <p:nvPr/>
        </p:nvPicPr>
        <p:blipFill rotWithShape="1">
          <a:blip r:embed="rId3"/>
          <a:srcRect l="30687" t="12856" r="32100" b="5304"/>
          <a:stretch/>
        </p:blipFill>
        <p:spPr bwMode="auto">
          <a:xfrm>
            <a:off x="4842634" y="320537"/>
            <a:ext cx="3257758" cy="49496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m 6"/>
          <p:cNvPicPr/>
          <p:nvPr/>
        </p:nvPicPr>
        <p:blipFill rotWithShape="1">
          <a:blip r:embed="rId4"/>
          <a:srcRect l="30864" t="9094" r="31393" b="4362"/>
          <a:stretch/>
        </p:blipFill>
        <p:spPr bwMode="auto">
          <a:xfrm>
            <a:off x="8597348" y="320537"/>
            <a:ext cx="3299791" cy="49372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890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813450" y="-147918"/>
            <a:ext cx="9823174" cy="801757"/>
          </a:xfrm>
        </p:spPr>
        <p:txBody>
          <a:bodyPr/>
          <a:lstStyle/>
          <a:p>
            <a:r>
              <a:rPr lang="pt-BR" dirty="0"/>
              <a:t>Resultados do produto</a:t>
            </a:r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30709" t="9099" r="31102" b="3755"/>
          <a:stretch/>
        </p:blipFill>
        <p:spPr bwMode="auto">
          <a:xfrm>
            <a:off x="964095" y="1004048"/>
            <a:ext cx="4558163" cy="5088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 rotWithShape="1">
          <a:blip r:embed="rId3"/>
          <a:srcRect l="30708" t="10500" r="31890" b="5616"/>
          <a:stretch/>
        </p:blipFill>
        <p:spPr bwMode="auto">
          <a:xfrm>
            <a:off x="6202017" y="1004048"/>
            <a:ext cx="4367371" cy="5088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0479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295400" y="156883"/>
            <a:ext cx="9601200" cy="479612"/>
          </a:xfrm>
        </p:spPr>
        <p:txBody>
          <a:bodyPr>
            <a:normAutofit fontScale="90000"/>
          </a:bodyPr>
          <a:lstStyle/>
          <a:p>
            <a:r>
              <a:rPr lang="pt-BR" dirty="0"/>
              <a:t>Um guia norteador</a:t>
            </a:r>
          </a:p>
        </p:txBody>
      </p:sp>
      <p:pic>
        <p:nvPicPr>
          <p:cNvPr id="9" name="Espaço Reservado para Conteúdo 8"/>
          <p:cNvPicPr>
            <a:picLocks noGrp="1"/>
          </p:cNvPicPr>
          <p:nvPr>
            <p:ph idx="1"/>
          </p:nvPr>
        </p:nvPicPr>
        <p:blipFill rotWithShape="1">
          <a:blip r:embed="rId2"/>
          <a:srcRect l="30709" t="6300" r="31496" b="6554"/>
          <a:stretch/>
        </p:blipFill>
        <p:spPr bwMode="auto">
          <a:xfrm>
            <a:off x="1295400" y="726141"/>
            <a:ext cx="3975652" cy="52266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m 9"/>
          <p:cNvPicPr/>
          <p:nvPr/>
        </p:nvPicPr>
        <p:blipFill rotWithShape="1">
          <a:blip r:embed="rId3"/>
          <a:srcRect l="30709" t="12599" r="31299" b="3754"/>
          <a:stretch/>
        </p:blipFill>
        <p:spPr bwMode="auto">
          <a:xfrm>
            <a:off x="6591202" y="463435"/>
            <a:ext cx="4731222" cy="52266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7722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/>
          <p:nvPr/>
        </p:nvPicPr>
        <p:blipFill rotWithShape="1">
          <a:blip r:embed="rId2"/>
          <a:srcRect l="30905" t="13300" r="31300" b="5505"/>
          <a:stretch/>
        </p:blipFill>
        <p:spPr bwMode="auto">
          <a:xfrm>
            <a:off x="905434" y="317859"/>
            <a:ext cx="4589930" cy="60650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m 3"/>
          <p:cNvPicPr/>
          <p:nvPr/>
        </p:nvPicPr>
        <p:blipFill rotWithShape="1">
          <a:blip r:embed="rId3"/>
          <a:srcRect l="31102" t="13300" r="31693" b="4105"/>
          <a:stretch/>
        </p:blipFill>
        <p:spPr bwMode="auto">
          <a:xfrm>
            <a:off x="6838315" y="317859"/>
            <a:ext cx="4448251" cy="56078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87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999CA42-BB22-D1C9-DA4C-31865073F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458" y="188421"/>
            <a:ext cx="5022130" cy="628857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93645E5-3F61-82B0-EF80-EC105196E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7858"/>
            <a:ext cx="5022130" cy="629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7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0" y="0"/>
            <a:ext cx="3474720" cy="1600200"/>
          </a:xfrm>
        </p:spPr>
        <p:txBody>
          <a:bodyPr>
            <a:normAutofit/>
          </a:bodyPr>
          <a:lstStyle/>
          <a:p>
            <a:r>
              <a:rPr lang="pt-BR" sz="4400" dirty="0"/>
              <a:t>anexos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292353" y="1896035"/>
            <a:ext cx="3474720" cy="1188720"/>
          </a:xfrm>
        </p:spPr>
        <p:txBody>
          <a:bodyPr>
            <a:noAutofit/>
          </a:bodyPr>
          <a:lstStyle/>
          <a:p>
            <a:pPr algn="ctr"/>
            <a:r>
              <a:rPr lang="pt-BR" sz="4400" b="1" dirty="0"/>
              <a:t>Materiais para consulta</a:t>
            </a:r>
          </a:p>
        </p:txBody>
      </p:sp>
      <p:pic>
        <p:nvPicPr>
          <p:cNvPr id="5" name="Espaço Reservado para Conteúdo 4"/>
          <p:cNvPicPr>
            <a:picLocks noGrp="1"/>
          </p:cNvPicPr>
          <p:nvPr>
            <p:ph idx="1"/>
          </p:nvPr>
        </p:nvPicPr>
        <p:blipFill rotWithShape="1">
          <a:blip r:embed="rId3"/>
          <a:srcRect l="30709" t="12250" r="31496" b="3055"/>
          <a:stretch/>
        </p:blipFill>
        <p:spPr bwMode="auto">
          <a:xfrm>
            <a:off x="1232453" y="506895"/>
            <a:ext cx="5665304" cy="61821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881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F03031023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459136_TF03031023.potx" id="{947BD6A4-5D36-42E4-9278-DE0C037759D1}" vid="{36B733D8-6E5F-4FD5-BEDC-ECA84E5718AB}"/>
    </a:ext>
  </a:extLst>
</a:theme>
</file>

<file path=ppt/theme/theme2.xml><?xml version="1.0" encoding="utf-8"?>
<a:theme xmlns:a="http://schemas.openxmlformats.org/drawingml/2006/main" name="Tema do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TF03031023</Template>
  <TotalTime>1127</TotalTime>
  <Words>96</Words>
  <Application>Microsoft Office PowerPoint</Application>
  <PresentationFormat>Widescreen</PresentationFormat>
  <Paragraphs>20</Paragraphs>
  <Slides>10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Arial</vt:lpstr>
      <vt:lpstr>Cambria</vt:lpstr>
      <vt:lpstr>TF03031023</vt:lpstr>
      <vt:lpstr>   Guia Orientador para o Atendimento Educacional Especializado em Salas de Recursos Multifuncionais: possibilidades de mediação e intervenção pedagógica   </vt:lpstr>
      <vt:lpstr>o produto:   Guia orientador : intervenções pedagógicas e organização do Atendimento Educacional Especializado em salas de recursos multifuncionais</vt:lpstr>
      <vt:lpstr> </vt:lpstr>
      <vt:lpstr> </vt:lpstr>
      <vt:lpstr>Resultados do produto</vt:lpstr>
      <vt:lpstr>Um guia norteador</vt:lpstr>
      <vt:lpstr>Apresentação do PowerPoint</vt:lpstr>
      <vt:lpstr>Apresentação do PowerPoint</vt:lpstr>
      <vt:lpstr>anexos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Guia Orientador para o Atendimento Educacional Especializado em Salas de Recursos Multifuncionais: possibilidades de mediação e intervenção pedagógica</dc:title>
  <dc:creator>Pc01</dc:creator>
  <cp:lastModifiedBy>Rosana</cp:lastModifiedBy>
  <cp:revision>76</cp:revision>
  <dcterms:created xsi:type="dcterms:W3CDTF">2018-12-12T14:07:07Z</dcterms:created>
  <dcterms:modified xsi:type="dcterms:W3CDTF">2026-07-20T22:34:32Z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