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6" r:id="rId2"/>
    <p:sldId id="316" r:id="rId3"/>
    <p:sldId id="317" r:id="rId4"/>
    <p:sldId id="318" r:id="rId5"/>
    <p:sldId id="321" r:id="rId6"/>
    <p:sldId id="323" r:id="rId7"/>
    <p:sldId id="325" r:id="rId8"/>
    <p:sldId id="328" r:id="rId9"/>
    <p:sldId id="330" r:id="rId10"/>
    <p:sldId id="331" r:id="rId11"/>
    <p:sldId id="380" r:id="rId12"/>
    <p:sldId id="371" r:id="rId13"/>
    <p:sldId id="374" r:id="rId14"/>
    <p:sldId id="378" r:id="rId15"/>
  </p:sldIdLst>
  <p:sldSz cx="9144000" cy="5040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a" initials="R" lastIdx="22" clrIdx="0">
    <p:extLst>
      <p:ext uri="{19B8F6BF-5375-455C-9EA6-DF929625EA0E}">
        <p15:presenceInfo xmlns:p15="http://schemas.microsoft.com/office/powerpoint/2012/main" userId="Rosana" providerId="None"/>
      </p:ext>
    </p:extLst>
  </p:cmAuthor>
  <p:cmAuthor id="2" name="Ace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710" y="77"/>
      </p:cViewPr>
      <p:guideLst>
        <p:guide orient="horz" pos="1588"/>
        <p:guide pos="2880"/>
      </p:guideLst>
    </p:cSldViewPr>
  </p:slideViewPr>
  <p:outlineViewPr>
    <p:cViewPr>
      <p:scale>
        <a:sx n="33" d="100"/>
        <a:sy n="33" d="100"/>
      </p:scale>
      <p:origin x="0" y="29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A8FB9-9EEE-47ED-8BB7-4403E7696FF0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63B01-C8E9-4B74-BCF4-DF478FA1E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39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54147"/>
            <a:ext cx="6743700" cy="1209675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793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198919"/>
            <a:ext cx="5101209" cy="91126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7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770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688843"/>
            <a:ext cx="973956" cy="366262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688843"/>
            <a:ext cx="4648867" cy="366262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88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13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54147"/>
            <a:ext cx="6743700" cy="1209675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793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198860"/>
            <a:ext cx="5101209" cy="929777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70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020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38841"/>
            <a:ext cx="3203828" cy="22798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38841"/>
            <a:ext cx="3202685" cy="22798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12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00267"/>
            <a:ext cx="3202686" cy="51747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397" b="0" cap="all" spc="74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36042" indent="0">
              <a:buNone/>
              <a:defRPr sz="1397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10144"/>
            <a:ext cx="3202686" cy="19085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10144"/>
            <a:ext cx="3190113" cy="190851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00267"/>
            <a:ext cx="3202686" cy="51747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397" b="0" cap="all" spc="74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36042" indent="0">
              <a:buNone/>
              <a:defRPr sz="1397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8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97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55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040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49110"/>
            <a:ext cx="3364992" cy="838948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17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591397"/>
            <a:ext cx="3611880" cy="3857520"/>
          </a:xfrm>
        </p:spPr>
        <p:txBody>
          <a:bodyPr>
            <a:normAutofit/>
          </a:bodyPr>
          <a:lstStyle>
            <a:lvl1pPr>
              <a:defRPr sz="1397">
                <a:solidFill>
                  <a:schemeClr val="tx1"/>
                </a:solidFill>
              </a:defRPr>
            </a:lvl1pPr>
            <a:lvl2pPr>
              <a:defRPr sz="1176">
                <a:solidFill>
                  <a:schemeClr val="tx1"/>
                </a:solidFill>
              </a:defRPr>
            </a:lvl2pPr>
            <a:lvl3pPr>
              <a:defRPr sz="1176">
                <a:solidFill>
                  <a:schemeClr val="tx1"/>
                </a:solidFill>
              </a:defRPr>
            </a:lvl3pPr>
            <a:lvl4pPr>
              <a:defRPr sz="1176">
                <a:solidFill>
                  <a:schemeClr val="tx1"/>
                </a:solidFill>
              </a:defRPr>
            </a:lvl4pPr>
            <a:lvl5pPr>
              <a:defRPr sz="1176">
                <a:solidFill>
                  <a:schemeClr val="tx1"/>
                </a:solidFill>
              </a:defRPr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09026"/>
            <a:ext cx="2846070" cy="1612515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03">
                <a:solidFill>
                  <a:srgbClr val="FFFFFF"/>
                </a:solidFill>
              </a:defRPr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583324"/>
            <a:ext cx="3843598" cy="235215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42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040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49110"/>
            <a:ext cx="3371249" cy="833908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17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040313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352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09026"/>
            <a:ext cx="2846070" cy="161251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03">
                <a:solidFill>
                  <a:srgbClr val="FFFFFF"/>
                </a:solidFill>
              </a:defRPr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D233949-75E9-4FFB-B5C8-C6CEE3582D49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583324"/>
            <a:ext cx="3843598" cy="235215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8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09004"/>
            <a:ext cx="5797296" cy="87365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38841"/>
            <a:ext cx="5797296" cy="2279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585241"/>
            <a:ext cx="2065310" cy="238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2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D233949-75E9-4FFB-B5C8-C6CEE3582D49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583324"/>
            <a:ext cx="4425892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2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569884"/>
            <a:ext cx="274320" cy="268817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09" spc="0" baseline="0">
                <a:solidFill>
                  <a:srgbClr val="FFFFFF"/>
                </a:solidFill>
              </a:defRPr>
            </a:lvl1pPr>
          </a:lstStyle>
          <a:p>
            <a:fld id="{9A28DA85-C641-4893-92BF-189624C12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77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72084" rtl="0" eaLnBrk="1" latinLnBrk="0" hangingPunct="1">
        <a:lnSpc>
          <a:spcPct val="90000"/>
        </a:lnSpc>
        <a:spcBef>
          <a:spcPct val="0"/>
        </a:spcBef>
        <a:buNone/>
        <a:defRPr sz="2058" kern="1200" cap="all" spc="147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100000"/>
        </a:lnSpc>
        <a:spcBef>
          <a:spcPts val="735"/>
        </a:spcBef>
        <a:buClr>
          <a:schemeClr val="accent2"/>
        </a:buClr>
        <a:buFont typeface="Arial" panose="020B0604020202020204" pitchFamily="34" charset="0"/>
        <a:buChar char="•"/>
        <a:defRPr sz="132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36042" indent="-168021" algn="l" defTabSz="672084" rtl="0" eaLnBrk="1" latinLnBrk="0" hangingPunct="1">
        <a:lnSpc>
          <a:spcPct val="100000"/>
        </a:lnSpc>
        <a:spcBef>
          <a:spcPts val="735"/>
        </a:spcBef>
        <a:buClr>
          <a:schemeClr val="accent2"/>
        </a:buClr>
        <a:buFont typeface="Arial" panose="020B0604020202020204" pitchFamily="34" charset="0"/>
        <a:buChar char="•"/>
        <a:defRPr sz="117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04063" indent="-168021" algn="l" defTabSz="672084" rtl="0" eaLnBrk="1" latinLnBrk="0" hangingPunct="1">
        <a:lnSpc>
          <a:spcPct val="100000"/>
        </a:lnSpc>
        <a:spcBef>
          <a:spcPts val="735"/>
        </a:spcBef>
        <a:buClr>
          <a:schemeClr val="accent2"/>
        </a:buClr>
        <a:buFont typeface="Arial" panose="020B0604020202020204" pitchFamily="34" charset="0"/>
        <a:buChar char="•"/>
        <a:defRPr sz="117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72084" indent="-168021" algn="l" defTabSz="672084" rtl="0" eaLnBrk="1" latinLnBrk="0" hangingPunct="1">
        <a:lnSpc>
          <a:spcPct val="100000"/>
        </a:lnSpc>
        <a:spcBef>
          <a:spcPts val="735"/>
        </a:spcBef>
        <a:buClr>
          <a:schemeClr val="accent2"/>
        </a:buClr>
        <a:buFont typeface="Arial" panose="020B0604020202020204" pitchFamily="34" charset="0"/>
        <a:buChar char="•"/>
        <a:defRPr sz="117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40105" indent="-168021" algn="l" defTabSz="672084" rtl="0" eaLnBrk="1" latinLnBrk="0" hangingPunct="1">
        <a:lnSpc>
          <a:spcPct val="100000"/>
        </a:lnSpc>
        <a:spcBef>
          <a:spcPts val="735"/>
        </a:spcBef>
        <a:buClr>
          <a:schemeClr val="accent2"/>
        </a:buClr>
        <a:buFont typeface="Arial" panose="020B0604020202020204" pitchFamily="34" charset="0"/>
        <a:buChar char="•"/>
        <a:defRPr sz="117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64954" indent="-168021" algn="l" defTabSz="672084" rtl="0" eaLnBrk="1" latinLnBrk="0" hangingPunct="1">
        <a:lnSpc>
          <a:spcPct val="100000"/>
        </a:lnSpc>
        <a:spcBef>
          <a:spcPts val="735"/>
        </a:spcBef>
        <a:buClr>
          <a:schemeClr val="accent2"/>
        </a:buClr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6pPr>
      <a:lvl7pPr marL="1090970" indent="-168021" algn="l" defTabSz="672084" rtl="0" eaLnBrk="1" latinLnBrk="0" hangingPunct="1">
        <a:lnSpc>
          <a:spcPct val="100000"/>
        </a:lnSpc>
        <a:spcBef>
          <a:spcPts val="735"/>
        </a:spcBef>
        <a:buClr>
          <a:schemeClr val="accent2"/>
        </a:buClr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7pPr>
      <a:lvl8pPr marL="1218152" indent="-168021" algn="l" defTabSz="672084" rtl="0" eaLnBrk="1" latinLnBrk="0" hangingPunct="1">
        <a:lnSpc>
          <a:spcPct val="100000"/>
        </a:lnSpc>
        <a:spcBef>
          <a:spcPts val="735"/>
        </a:spcBef>
        <a:buClr>
          <a:schemeClr val="accent2"/>
        </a:buClr>
        <a:buFont typeface="Arial" panose="020B0604020202020204" pitchFamily="34" charset="0"/>
        <a:buChar char="•"/>
        <a:defRPr sz="1176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83840" indent="-168021" algn="l" defTabSz="672084" rtl="0" eaLnBrk="1" latinLnBrk="0" hangingPunct="1">
        <a:lnSpc>
          <a:spcPct val="100000"/>
        </a:lnSpc>
        <a:spcBef>
          <a:spcPts val="735"/>
        </a:spcBef>
        <a:buClr>
          <a:schemeClr val="accent2"/>
        </a:buClr>
        <a:buFont typeface="Arial" panose="020B0604020202020204" pitchFamily="34" charset="0"/>
        <a:buChar char="•"/>
        <a:defRPr sz="1176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tângulo 103"/>
          <p:cNvSpPr/>
          <p:nvPr/>
        </p:nvSpPr>
        <p:spPr>
          <a:xfrm>
            <a:off x="332297" y="1416585"/>
            <a:ext cx="8640960" cy="830944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algn="ctr"/>
            <a:r>
              <a:rPr lang="pt-BR" sz="2400" b="1" dirty="0"/>
              <a:t>JOGO DE TRILHA GIGANTE PARA O ENSINO DE LINGUA PORTUGUESA PARA SURDOS </a:t>
            </a:r>
          </a:p>
        </p:txBody>
      </p:sp>
      <p:sp>
        <p:nvSpPr>
          <p:cNvPr id="106" name="CustomShape 2"/>
          <p:cNvSpPr/>
          <p:nvPr/>
        </p:nvSpPr>
        <p:spPr>
          <a:xfrm>
            <a:off x="3923928" y="3972382"/>
            <a:ext cx="4557774" cy="9934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884" tIns="36943" rIns="73884" bIns="36943"/>
          <a:lstStyle/>
          <a:p>
            <a:pPr algn="ctr">
              <a:lnSpc>
                <a:spcPct val="100000"/>
              </a:lnSpc>
            </a:pPr>
            <a:r>
              <a:rPr lang="pt-BR" sz="1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UNIVERSIDADE FEDERAL FLUMINENSE </a:t>
            </a:r>
            <a:b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INSTITUTO DE BIOLOGIA </a:t>
            </a:r>
            <a:b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CURSO DE MESTRADO PROFISSIONAL EM DIVERSIDADE E INCLUSÃO</a:t>
            </a:r>
            <a:b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CMPDI – 2017</a:t>
            </a:r>
            <a:endParaRPr lang="pt-BR" sz="1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" name="Picture 2" descr="Responsiv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96" y="53658"/>
            <a:ext cx="1038000" cy="9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3638953" y="3096220"/>
            <a:ext cx="5387443" cy="769389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algn="ctr"/>
            <a:r>
              <a:rPr lang="pt-BR" sz="2200" b="1" dirty="0"/>
              <a:t>Bruna Vianna da Cruz Arruda</a:t>
            </a:r>
          </a:p>
          <a:p>
            <a:pPr algn="ctr"/>
            <a:r>
              <a:rPr lang="pt-BR" sz="2200" b="1" dirty="0"/>
              <a:t>Rosana Prado</a:t>
            </a:r>
            <a:endParaRPr lang="pt-BR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44139A-925D-82C6-B968-412422AE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32" y="2411744"/>
            <a:ext cx="3672408" cy="255668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3FF559A-E24E-4183-B810-8378260D8430}"/>
              </a:ext>
            </a:extLst>
          </p:cNvPr>
          <p:cNvSpPr txBox="1"/>
          <p:nvPr/>
        </p:nvSpPr>
        <p:spPr>
          <a:xfrm>
            <a:off x="332297" y="97486"/>
            <a:ext cx="7552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UNIVERSIDADE FEDERAL FLUMINENSE </a:t>
            </a:r>
          </a:p>
          <a:p>
            <a:pPr algn="ctr"/>
            <a:r>
              <a:rPr lang="pt-BR" sz="1600" b="1" dirty="0"/>
              <a:t>INSTITUTO DE BIOLOGIA</a:t>
            </a:r>
          </a:p>
          <a:p>
            <a:pPr algn="ctr"/>
            <a:r>
              <a:rPr lang="pt-BR" sz="1600" b="1" dirty="0"/>
              <a:t>CURSO DE MESTRADO PROFISSIONAL EM DIVERSIDADE E INCLUSÃO</a:t>
            </a:r>
          </a:p>
          <a:p>
            <a:pPr algn="ctr"/>
            <a:r>
              <a:rPr lang="pt-BR" sz="1600" b="1" dirty="0"/>
              <a:t>CMPDI/ 2020</a:t>
            </a:r>
          </a:p>
        </p:txBody>
      </p:sp>
    </p:spTree>
    <p:extLst>
      <p:ext uri="{BB962C8B-B14F-4D97-AF65-F5344CB8AC3E}">
        <p14:creationId xmlns:p14="http://schemas.microsoft.com/office/powerpoint/2010/main" val="48347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07504" y="64635"/>
            <a:ext cx="8928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Para compor o jogo também utilizamos letras de EVA que podem ser incluídas na montagem do tabuleiro. Não foi necessário criar peões para o jogo, pois a proposta é que as próprias crianças caminhem pelo tabuleiro ao longo da atividade.</a:t>
            </a:r>
          </a:p>
        </p:txBody>
      </p:sp>
      <p:grpSp>
        <p:nvGrpSpPr>
          <p:cNvPr id="22" name="Grupo 21"/>
          <p:cNvGrpSpPr/>
          <p:nvPr/>
        </p:nvGrpSpPr>
        <p:grpSpPr>
          <a:xfrm rot="20858536">
            <a:off x="323528" y="2304132"/>
            <a:ext cx="3384376" cy="2008827"/>
            <a:chOff x="2744902" y="1495729"/>
            <a:chExt cx="4480560" cy="2525855"/>
          </a:xfrm>
        </p:grpSpPr>
        <p:sp>
          <p:nvSpPr>
            <p:cNvPr id="19" name="Retângulo 18"/>
            <p:cNvSpPr/>
            <p:nvPr/>
          </p:nvSpPr>
          <p:spPr>
            <a:xfrm>
              <a:off x="4013245" y="3711991"/>
              <a:ext cx="2288165" cy="309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/>
                <a:t>Fonte: Arquivo pessoal, 2020.</a:t>
              </a:r>
            </a:p>
          </p:txBody>
        </p:sp>
        <p:pic>
          <p:nvPicPr>
            <p:cNvPr id="21" name="Imagem 2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902" y="1495729"/>
              <a:ext cx="4480560" cy="2166620"/>
            </a:xfrm>
            <a:prstGeom prst="rect">
              <a:avLst/>
            </a:prstGeom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3AF7E409-F650-8381-9D07-17493656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457687"/>
            <a:ext cx="4365843" cy="34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5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91304F5-64FC-C928-D66B-591D3FEC5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10742"/>
            <a:ext cx="3389670" cy="24203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4A29336-19AE-6E99-2054-8257734A8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272"/>
            <a:ext cx="4649810" cy="26752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7DB9384-932D-983C-8981-F4E94C2B1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359" y="2560264"/>
            <a:ext cx="2829479" cy="22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7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755576" y="14389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A trilha gigante para a aquisição do vocabulário de Língua Portuguesa</a:t>
            </a:r>
            <a:endParaRPr lang="pt-BR" sz="2000" dirty="0"/>
          </a:p>
        </p:txBody>
      </p:sp>
      <p:sp>
        <p:nvSpPr>
          <p:cNvPr id="21" name="Retângulo 20"/>
          <p:cNvSpPr/>
          <p:nvPr/>
        </p:nvSpPr>
        <p:spPr>
          <a:xfrm>
            <a:off x="0" y="76583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dirty="0"/>
              <a:t>32 “casas” divididas em 4 cores. Cada cor representará um grupo de conceitos a ser trabalhado.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dirty="0"/>
              <a:t>Os conceitos foram definidos a partir da análise das entrevistas realizadas com as professoras.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dirty="0"/>
              <a:t>Foram criados seis grupos de conceitos, mantendo a divisão em 4 cores,  possibilitando alternar dois grupos em duas dessas cores</a:t>
            </a: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161095"/>
              </p:ext>
            </p:extLst>
          </p:nvPr>
        </p:nvGraphicFramePr>
        <p:xfrm>
          <a:off x="667746" y="3048188"/>
          <a:ext cx="4552326" cy="1990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6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u="sng" dirty="0">
                          <a:effectLst/>
                        </a:rPr>
                        <a:t>Grupo de Conceitos (Vocabulário)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u="sng" dirty="0">
                          <a:effectLst/>
                        </a:rPr>
                        <a:t>Cor das Cartas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effectLst/>
                        </a:rPr>
                        <a:t>Animais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effectLst/>
                        </a:rPr>
                        <a:t>Vermelho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effectLst/>
                        </a:rPr>
                        <a:t>Ações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effectLst/>
                        </a:rPr>
                        <a:t>Azul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>
                          <a:effectLst/>
                        </a:rPr>
                        <a:t>Meios de Transporte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effectLst/>
                        </a:rPr>
                        <a:t>Verde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effectLst/>
                        </a:rPr>
                        <a:t>Alimentos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>
                          <a:effectLst/>
                        </a:rPr>
                        <a:t>Amarelo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effectLst/>
                        </a:rPr>
                        <a:t>Corpo Humano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>
                          <a:effectLst/>
                        </a:rPr>
                        <a:t>Verde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>
                          <a:effectLst/>
                        </a:rPr>
                        <a:t>Material Escolar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effectLst/>
                        </a:rPr>
                        <a:t>Amarelo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7" name="Imagem 26" descr="IMG_20200508_2156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71699"/>
            <a:ext cx="2376264" cy="175271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tângulo 27"/>
          <p:cNvSpPr/>
          <p:nvPr/>
        </p:nvSpPr>
        <p:spPr>
          <a:xfrm>
            <a:off x="6111736" y="4776925"/>
            <a:ext cx="1628616" cy="228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/>
              <a:t>Fonte: Arquivo pessoal, 2020.</a:t>
            </a:r>
          </a:p>
        </p:txBody>
      </p:sp>
    </p:spTree>
    <p:extLst>
      <p:ext uri="{BB962C8B-B14F-4D97-AF65-F5344CB8AC3E}">
        <p14:creationId xmlns:p14="http://schemas.microsoft.com/office/powerpoint/2010/main" val="168045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-47164"/>
            <a:ext cx="9046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Foram confeccionadas cartas com 191 palavras como vocabulário base. Para cada vocabulário escolhido, serão 2 cartas diferentes, uma com a imagem, outra com a palavra em português.</a:t>
            </a:r>
          </a:p>
          <a:p>
            <a:pPr algn="just"/>
            <a:r>
              <a:rPr lang="pt-BR" sz="2000" dirty="0"/>
              <a:t>Dessa maneira, os professores poderão desenvolver a atividade em diferentes níveis, de acordo com as necessidades de seus alunos.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5495" y="1540813"/>
            <a:ext cx="4968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Para dar andamento ao jogo, os alunos deverão lançar um dado gigante e andar o número de casas correspondentes.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6229694" y="4739977"/>
            <a:ext cx="1628616" cy="228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/>
              <a:t>Fonte: Arquivo pessoal, 2020.</a:t>
            </a:r>
          </a:p>
        </p:txBody>
      </p:sp>
      <p:pic>
        <p:nvPicPr>
          <p:cNvPr id="25" name="Imagem 24" descr="C:\Users\Acer\Desktop\CMPDI\dissertação\IMAGENS\IMG_20200509_1242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712643"/>
            <a:ext cx="4079911" cy="296775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tângulo 25"/>
          <p:cNvSpPr/>
          <p:nvPr/>
        </p:nvSpPr>
        <p:spPr>
          <a:xfrm>
            <a:off x="179512" y="2536993"/>
            <a:ext cx="432047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/>
              <a:t>O jogo também poderá apresentar variações como: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1900" dirty="0"/>
              <a:t>Letras do Alfabeto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1900" dirty="0"/>
              <a:t>Produção em Libras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1900" dirty="0"/>
              <a:t>Escrita de Frases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1900" dirty="0"/>
              <a:t>Desafio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1900" dirty="0"/>
              <a:t>Jogo da Memória</a:t>
            </a:r>
          </a:p>
          <a:p>
            <a:pPr algn="just"/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433653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899592" y="22023"/>
            <a:ext cx="7973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Manual de Instruções – Guia Norteador</a:t>
            </a:r>
            <a:endParaRPr lang="pt-BR" sz="2200" dirty="0"/>
          </a:p>
        </p:txBody>
      </p:sp>
      <p:grpSp>
        <p:nvGrpSpPr>
          <p:cNvPr id="22" name="Grupo 21"/>
          <p:cNvGrpSpPr/>
          <p:nvPr/>
        </p:nvGrpSpPr>
        <p:grpSpPr>
          <a:xfrm>
            <a:off x="159454" y="919319"/>
            <a:ext cx="1872208" cy="2469807"/>
            <a:chOff x="1259632" y="456727"/>
            <a:chExt cx="2332990" cy="3397849"/>
          </a:xfrm>
        </p:grpSpPr>
        <p:sp>
          <p:nvSpPr>
            <p:cNvPr id="19" name="Retângulo 18"/>
            <p:cNvSpPr/>
            <p:nvPr/>
          </p:nvSpPr>
          <p:spPr>
            <a:xfrm>
              <a:off x="1561948" y="3608355"/>
              <a:ext cx="17283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/>
                <a:t>Fonte: Arquivo pessoal, 2020.</a:t>
              </a:r>
            </a:p>
          </p:txBody>
        </p:sp>
        <p:pic>
          <p:nvPicPr>
            <p:cNvPr id="21" name="Imagem 20" descr="WhatsApp Image 2020-05-08 at 18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56727"/>
              <a:ext cx="2332990" cy="3111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Retângulo 22"/>
          <p:cNvSpPr/>
          <p:nvPr/>
        </p:nvSpPr>
        <p:spPr>
          <a:xfrm>
            <a:off x="2028416" y="689173"/>
            <a:ext cx="54239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/>
              <a:t>Confeccionamos um manual de instruções com as regras da proposta inicial de jogo, e todas as variações que ele permite.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/>
              <a:t>Este mesmo manual foi traduzido, filmado em Libras e posteriormente, gerado um QR </a:t>
            </a:r>
            <a:r>
              <a:rPr lang="pt-BR" sz="2000" dirty="0" err="1"/>
              <a:t>Code</a:t>
            </a:r>
            <a:r>
              <a:rPr lang="pt-BR" sz="2000" dirty="0"/>
              <a:t>. O QR </a:t>
            </a:r>
            <a:r>
              <a:rPr lang="pt-BR" sz="2000" dirty="0" err="1"/>
              <a:t>Code</a:t>
            </a:r>
            <a:r>
              <a:rPr lang="pt-BR" sz="2000" dirty="0"/>
              <a:t> inserido no Manual de Instruções direciona para um site com acesso ao vídeo em Libras e o manual em Língua Portuguesa através do link https://trilhavisual.webnode.com.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25" name="Imagem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88" y="92248"/>
            <a:ext cx="1622323" cy="41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5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68288" y="53510"/>
            <a:ext cx="8007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Criação do jogo de trilha e do Manual de regras e sugestões para o professor</a:t>
            </a:r>
            <a:endParaRPr lang="pt-BR" sz="2400" dirty="0"/>
          </a:p>
        </p:txBody>
      </p:sp>
      <p:sp>
        <p:nvSpPr>
          <p:cNvPr id="20" name="Retângulo 19"/>
          <p:cNvSpPr/>
          <p:nvPr/>
        </p:nvSpPr>
        <p:spPr>
          <a:xfrm>
            <a:off x="615768" y="942077"/>
            <a:ext cx="7865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A escolha do material - a durabilidade e a facilidade para desenvolver a atividade no espaço escolar.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11560" y="1944092"/>
            <a:ext cx="5490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Material do jogo: </a:t>
            </a:r>
          </a:p>
          <a:p>
            <a:pPr algn="just"/>
            <a:r>
              <a:rPr lang="pt-BR" sz="2000" dirty="0"/>
              <a:t>tatame de EVA, no tamanho de 50 X 50 centímetros, divididos em quatro cores, a saber: vermelho, amarelo, verde e azul. O tatame EVA não é um material pesado, embora na quantidade utilizada (trinta e duas peças) se torne um pouco mais incômodo de carregar. As placas possuem encaixe e portanto, os próprios alunos possuem autonomia para montagem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6804245" y="1440036"/>
            <a:ext cx="1728358" cy="3506771"/>
            <a:chOff x="7236135" y="1440036"/>
            <a:chExt cx="1296300" cy="2809976"/>
          </a:xfrm>
        </p:grpSpPr>
        <p:pic>
          <p:nvPicPr>
            <p:cNvPr id="22" name="Imagem 21" descr="WhatsApp Image 2020-03-12 at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45277" y="2252522"/>
              <a:ext cx="2678181" cy="10532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Retângulo 22"/>
            <p:cNvSpPr/>
            <p:nvPr/>
          </p:nvSpPr>
          <p:spPr>
            <a:xfrm>
              <a:off x="7236135" y="4052715"/>
              <a:ext cx="1296300" cy="197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/>
                <a:t>Fonte: Arquivo pessoal, 2020.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73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461208"/>
            <a:ext cx="569902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Durante a pesquisa percebemos que a utilização de imagens que representassem a forma real dos vocabulários possuía um efeito mais significativo no processo de aquisição de vocabulário dos alunos surdos.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Optamos pela busca de sites que disponibilizassem imagens livres de direitos autorais, para a escolha das imagens utilizadas.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Uma professora surda e desenhista, criou uma logo para o jogo, para incluir no verso das cartas. No verso das cartas, além da logo, também consta a cor correspondente a cada grupo de vocabulários.</a:t>
            </a:r>
          </a:p>
        </p:txBody>
      </p:sp>
      <p:sp>
        <p:nvSpPr>
          <p:cNvPr id="2" name="AutoShape 2" descr="blob:https://web.whatsapp.com/60618736-5770-4f34-b4ea-25d0ed14e0c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87191" y="30321"/>
            <a:ext cx="35084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200" b="1" dirty="0"/>
              <a:t>A criação das cartas do jogo: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5699020" y="461208"/>
            <a:ext cx="3411540" cy="2541016"/>
            <a:chOff x="5699020" y="461208"/>
            <a:chExt cx="3411540" cy="2541016"/>
          </a:xfrm>
        </p:grpSpPr>
        <p:pic>
          <p:nvPicPr>
            <p:cNvPr id="4099" name="Picture 3" descr="C:\Users\Acer\Downloads\WhatsApp Image 2020-06-02 at 17.30.56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020" y="461208"/>
              <a:ext cx="3411540" cy="229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540611" y="2756002"/>
              <a:ext cx="1728357" cy="246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/>
                <a:t>Fonte: Arquivo pessoal, 2020.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73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-1" y="976803"/>
            <a:ext cx="2771801" cy="2696132"/>
            <a:chOff x="1403648" y="1440037"/>
            <a:chExt cx="1800200" cy="1694351"/>
          </a:xfrm>
        </p:grpSpPr>
        <p:pic>
          <p:nvPicPr>
            <p:cNvPr id="20" name="Imagem 19" descr="Descrição: rascunho LOGO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440037"/>
              <a:ext cx="1800200" cy="1518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Retângulo 20"/>
            <p:cNvSpPr/>
            <p:nvPr/>
          </p:nvSpPr>
          <p:spPr>
            <a:xfrm>
              <a:off x="1742490" y="2979653"/>
              <a:ext cx="1122515" cy="1547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/>
                <a:t>Fonte: Arquivo pessoal, 2020.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841868" y="935981"/>
            <a:ext cx="3098284" cy="2717802"/>
            <a:chOff x="3839896" y="2300232"/>
            <a:chExt cx="2294367" cy="1989121"/>
          </a:xfrm>
        </p:grpSpPr>
        <p:pic>
          <p:nvPicPr>
            <p:cNvPr id="25" name="Imagem 24" descr="WhatsApp Image 2020-03-02 at 2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896" y="2300232"/>
              <a:ext cx="2294367" cy="18089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Retângulo 25"/>
            <p:cNvSpPr/>
            <p:nvPr/>
          </p:nvSpPr>
          <p:spPr>
            <a:xfrm>
              <a:off x="4347130" y="4109147"/>
              <a:ext cx="1279898" cy="180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/>
                <a:t>Fonte: Arquivo pessoal, 2020.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012160" y="863972"/>
            <a:ext cx="3168352" cy="2859280"/>
            <a:chOff x="2522439" y="762283"/>
            <a:chExt cx="5310788" cy="3611433"/>
          </a:xfrm>
        </p:grpSpPr>
        <p:pic>
          <p:nvPicPr>
            <p:cNvPr id="29" name="Imagem 28" descr="WhatsApp Image 2020-03-12 at 0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439" y="762283"/>
              <a:ext cx="5310788" cy="3342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Retângulo 29"/>
            <p:cNvSpPr/>
            <p:nvPr/>
          </p:nvSpPr>
          <p:spPr>
            <a:xfrm>
              <a:off x="3756168" y="4062725"/>
              <a:ext cx="2843333" cy="310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/>
                <a:t>Fonte: Arquivo pessoal, 2020</a:t>
              </a: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0" y="7188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Etapas de produção da logo</a:t>
            </a:r>
          </a:p>
        </p:txBody>
      </p:sp>
    </p:spTree>
    <p:extLst>
      <p:ext uri="{BB962C8B-B14F-4D97-AF65-F5344CB8AC3E}">
        <p14:creationId xmlns:p14="http://schemas.microsoft.com/office/powerpoint/2010/main" val="235973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179512" y="143892"/>
            <a:ext cx="4133513" cy="2497967"/>
            <a:chOff x="1280007" y="1805371"/>
            <a:chExt cx="4133513" cy="2497967"/>
          </a:xfrm>
        </p:grpSpPr>
        <p:pic>
          <p:nvPicPr>
            <p:cNvPr id="20" name="Imagem 19" descr="Tela escolha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007" y="1805371"/>
              <a:ext cx="4133513" cy="222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Retângulo 20"/>
            <p:cNvSpPr/>
            <p:nvPr/>
          </p:nvSpPr>
          <p:spPr>
            <a:xfrm>
              <a:off x="2482584" y="4057117"/>
              <a:ext cx="17283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/>
                <a:t>Fonte: Arquivo pessoal, 2020.</a:t>
              </a:r>
            </a:p>
          </p:txBody>
        </p:sp>
      </p:grpSp>
      <p:sp>
        <p:nvSpPr>
          <p:cNvPr id="23" name="Retângulo 22"/>
          <p:cNvSpPr/>
          <p:nvPr/>
        </p:nvSpPr>
        <p:spPr>
          <a:xfrm>
            <a:off x="4499992" y="-124"/>
            <a:ext cx="45060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Nas cartas com vocabulário escrito, utilizamos fonte Arial, tamanho28, por considerarmos a fonte mais adequada ao processo inicial de alfabetização, além de um tamanho pertinente para todas as crianças, facilitando até mesmo a visualização de algumas crianças que possam apresentar certas limitações visuais.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8489" y="2840209"/>
            <a:ext cx="47128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Para a confecção das cartas, após a escolha das imagens, optamos pela utilização de papel fotográfico </a:t>
            </a:r>
            <a:r>
              <a:rPr lang="pt-BR" sz="2200" dirty="0" err="1"/>
              <a:t>glossy</a:t>
            </a:r>
            <a:r>
              <a:rPr lang="pt-BR" sz="2200" dirty="0"/>
              <a:t>, 180 gramas, em impressora própria para fotografia, </a:t>
            </a:r>
            <a:r>
              <a:rPr lang="pt-BR" sz="2200" dirty="0" err="1"/>
              <a:t>plastificação</a:t>
            </a:r>
            <a:r>
              <a:rPr lang="pt-BR" sz="2200" dirty="0"/>
              <a:t> e recorte digital. 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5292080" y="2664172"/>
            <a:ext cx="3664771" cy="2325186"/>
            <a:chOff x="2666047" y="1093629"/>
            <a:chExt cx="3811905" cy="3099276"/>
          </a:xfrm>
        </p:grpSpPr>
        <p:pic>
          <p:nvPicPr>
            <p:cNvPr id="26" name="Imagem 25" descr="Confecção cartas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047" y="1093629"/>
              <a:ext cx="3811905" cy="2853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tângulo 26"/>
            <p:cNvSpPr/>
            <p:nvPr/>
          </p:nvSpPr>
          <p:spPr>
            <a:xfrm>
              <a:off x="3560871" y="3946684"/>
              <a:ext cx="17283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/>
                <a:t>Fonte: Arquivo pessoal, 2020.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73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/>
          <p:cNvGrpSpPr/>
          <p:nvPr/>
        </p:nvGrpSpPr>
        <p:grpSpPr>
          <a:xfrm>
            <a:off x="502394" y="1279353"/>
            <a:ext cx="2892455" cy="2598391"/>
            <a:chOff x="529538" y="905345"/>
            <a:chExt cx="2892455" cy="2598391"/>
          </a:xfrm>
        </p:grpSpPr>
        <p:sp>
          <p:nvSpPr>
            <p:cNvPr id="19" name="Retângulo 18"/>
            <p:cNvSpPr/>
            <p:nvPr/>
          </p:nvSpPr>
          <p:spPr>
            <a:xfrm>
              <a:off x="1142953" y="3257515"/>
              <a:ext cx="17283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/>
                <a:t>Fonte: Arquivo pessoal, 2020.</a:t>
              </a:r>
            </a:p>
          </p:txBody>
        </p:sp>
        <p:pic>
          <p:nvPicPr>
            <p:cNvPr id="21" name="Imagem 2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38" y="905345"/>
              <a:ext cx="1477594" cy="2301983"/>
            </a:xfrm>
            <a:prstGeom prst="rect">
              <a:avLst/>
            </a:prstGeom>
          </p:spPr>
        </p:pic>
        <p:pic>
          <p:nvPicPr>
            <p:cNvPr id="22" name="Imagem 2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218" y="905345"/>
              <a:ext cx="1417775" cy="2301983"/>
            </a:xfrm>
            <a:prstGeom prst="rect">
              <a:avLst/>
            </a:prstGeom>
          </p:spPr>
        </p:pic>
      </p:grpSp>
      <p:grpSp>
        <p:nvGrpSpPr>
          <p:cNvPr id="27" name="Grupo 26"/>
          <p:cNvGrpSpPr/>
          <p:nvPr/>
        </p:nvGrpSpPr>
        <p:grpSpPr>
          <a:xfrm>
            <a:off x="4572000" y="1079996"/>
            <a:ext cx="4405223" cy="3175775"/>
            <a:chOff x="2835056" y="935980"/>
            <a:chExt cx="4654531" cy="3261348"/>
          </a:xfrm>
        </p:grpSpPr>
        <p:sp>
          <p:nvSpPr>
            <p:cNvPr id="28" name="Retângulo 27"/>
            <p:cNvSpPr/>
            <p:nvPr/>
          </p:nvSpPr>
          <p:spPr>
            <a:xfrm>
              <a:off x="4249236" y="3944472"/>
              <a:ext cx="1826172" cy="252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/>
                <a:t>Fonte: Arquivo pessoal, 2020.</a:t>
              </a:r>
            </a:p>
          </p:txBody>
        </p:sp>
        <p:pic>
          <p:nvPicPr>
            <p:cNvPr id="29" name="Imagem 2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056" y="935980"/>
              <a:ext cx="4654531" cy="2880320"/>
            </a:xfrm>
            <a:prstGeom prst="rect">
              <a:avLst/>
            </a:prstGeom>
          </p:spPr>
        </p:pic>
      </p:grpSp>
      <p:sp>
        <p:nvSpPr>
          <p:cNvPr id="30" name="Retângulo 29"/>
          <p:cNvSpPr/>
          <p:nvPr/>
        </p:nvSpPr>
        <p:spPr>
          <a:xfrm>
            <a:off x="4612487" y="215900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Cartas dos seis eixos temáticos</a:t>
            </a:r>
            <a:endParaRPr lang="pt-BR" sz="2400" dirty="0"/>
          </a:p>
        </p:txBody>
      </p:sp>
      <p:sp>
        <p:nvSpPr>
          <p:cNvPr id="32" name="Retângulo 31"/>
          <p:cNvSpPr/>
          <p:nvPr/>
        </p:nvSpPr>
        <p:spPr>
          <a:xfrm>
            <a:off x="-12540" y="262066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Carta pontiaguda e carta arredondada</a:t>
            </a:r>
          </a:p>
        </p:txBody>
      </p:sp>
    </p:spTree>
    <p:extLst>
      <p:ext uri="{BB962C8B-B14F-4D97-AF65-F5344CB8AC3E}">
        <p14:creationId xmlns:p14="http://schemas.microsoft.com/office/powerpoint/2010/main" val="235973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4572000" y="16246"/>
            <a:ext cx="3885957" cy="2215878"/>
            <a:chOff x="4358451" y="9344"/>
            <a:chExt cx="3885957" cy="2215878"/>
          </a:xfrm>
        </p:grpSpPr>
        <p:pic>
          <p:nvPicPr>
            <p:cNvPr id="21" name="Imagem 20" descr="WhatsApp%20Image%202020-03-12%20at%20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451" y="481554"/>
              <a:ext cx="3885957" cy="150306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" name="Grupo 35"/>
            <p:cNvGrpSpPr/>
            <p:nvPr/>
          </p:nvGrpSpPr>
          <p:grpSpPr>
            <a:xfrm>
              <a:off x="5329030" y="9344"/>
              <a:ext cx="2068793" cy="2215878"/>
              <a:chOff x="5394324" y="-124"/>
              <a:chExt cx="1337916" cy="1676912"/>
            </a:xfrm>
          </p:grpSpPr>
          <p:sp>
            <p:nvSpPr>
              <p:cNvPr id="22" name="Retângulo 21"/>
              <p:cNvSpPr/>
              <p:nvPr/>
            </p:nvSpPr>
            <p:spPr>
              <a:xfrm>
                <a:off x="5426457" y="1490455"/>
                <a:ext cx="1117752" cy="18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000" dirty="0"/>
                  <a:t>Fonte: Arquivo pessoal, 2020.</a:t>
                </a:r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5394324" y="-124"/>
                <a:ext cx="13379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400" b="1" dirty="0"/>
                  <a:t>Animais</a:t>
                </a:r>
                <a:endParaRPr lang="pt-BR" sz="2400" dirty="0"/>
              </a:p>
            </p:txBody>
          </p:sp>
        </p:grpSp>
      </p:grpSp>
      <p:grpSp>
        <p:nvGrpSpPr>
          <p:cNvPr id="35" name="Grupo 34"/>
          <p:cNvGrpSpPr/>
          <p:nvPr/>
        </p:nvGrpSpPr>
        <p:grpSpPr>
          <a:xfrm>
            <a:off x="4572000" y="2352104"/>
            <a:ext cx="3816527" cy="2479261"/>
            <a:chOff x="4358451" y="2168981"/>
            <a:chExt cx="3816527" cy="2479261"/>
          </a:xfrm>
        </p:grpSpPr>
        <p:pic>
          <p:nvPicPr>
            <p:cNvPr id="28" name="Imagem 27" descr="WhatsApp Image 2020-03-12 at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451" y="2808188"/>
              <a:ext cx="3816527" cy="154444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" name="Grupo 33"/>
            <p:cNvGrpSpPr/>
            <p:nvPr/>
          </p:nvGrpSpPr>
          <p:grpSpPr>
            <a:xfrm>
              <a:off x="5004048" y="2168981"/>
              <a:ext cx="2289325" cy="2479261"/>
              <a:chOff x="5004048" y="2168981"/>
              <a:chExt cx="2289325" cy="2479261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5402535" y="4402021"/>
                <a:ext cx="172835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000" dirty="0"/>
                  <a:t>Fonte: Arquivo pessoal, 2020.</a:t>
                </a:r>
              </a:p>
            </p:txBody>
          </p:sp>
          <p:sp>
            <p:nvSpPr>
              <p:cNvPr id="31" name="Retângulo 30"/>
              <p:cNvSpPr/>
              <p:nvPr/>
            </p:nvSpPr>
            <p:spPr>
              <a:xfrm>
                <a:off x="5004048" y="2168981"/>
                <a:ext cx="2289325" cy="373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400" b="1" dirty="0"/>
                  <a:t>Material Escolar</a:t>
                </a:r>
                <a:endParaRPr lang="pt-BR" sz="2400" dirty="0"/>
              </a:p>
            </p:txBody>
          </p:sp>
        </p:grpSp>
      </p:grpSp>
      <p:grpSp>
        <p:nvGrpSpPr>
          <p:cNvPr id="40" name="Grupo 39"/>
          <p:cNvGrpSpPr/>
          <p:nvPr/>
        </p:nvGrpSpPr>
        <p:grpSpPr>
          <a:xfrm>
            <a:off x="539552" y="16246"/>
            <a:ext cx="3312368" cy="4631294"/>
            <a:chOff x="520129" y="208298"/>
            <a:chExt cx="1803570" cy="3126129"/>
          </a:xfrm>
        </p:grpSpPr>
        <p:sp>
          <p:nvSpPr>
            <p:cNvPr id="19" name="Retângulo 18"/>
            <p:cNvSpPr/>
            <p:nvPr/>
          </p:nvSpPr>
          <p:spPr>
            <a:xfrm>
              <a:off x="812216" y="3168228"/>
              <a:ext cx="941083" cy="166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/>
                <a:t>Fonte: Arquivo pessoal, 2020.</a:t>
              </a:r>
            </a:p>
          </p:txBody>
        </p:sp>
        <p:grpSp>
          <p:nvGrpSpPr>
            <p:cNvPr id="39" name="Grupo 38"/>
            <p:cNvGrpSpPr/>
            <p:nvPr/>
          </p:nvGrpSpPr>
          <p:grpSpPr>
            <a:xfrm>
              <a:off x="520129" y="208298"/>
              <a:ext cx="1803570" cy="2978696"/>
              <a:chOff x="520129" y="208298"/>
              <a:chExt cx="1803570" cy="2978696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827584" y="208298"/>
                <a:ext cx="1187662" cy="290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400" b="1" dirty="0"/>
                  <a:t>Ações</a:t>
                </a:r>
                <a:endParaRPr lang="pt-BR" sz="2400" dirty="0"/>
              </a:p>
            </p:txBody>
          </p:sp>
          <p:pic>
            <p:nvPicPr>
              <p:cNvPr id="33" name="Imagem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129" y="782234"/>
                <a:ext cx="1803570" cy="24047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5973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246228" y="133405"/>
            <a:ext cx="3882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Dados de pelúcia, macios, leves e coloridos.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251520" y="902846"/>
            <a:ext cx="2791812" cy="2275171"/>
            <a:chOff x="3739770" y="1915522"/>
            <a:chExt cx="2791812" cy="2275171"/>
          </a:xfrm>
        </p:grpSpPr>
        <p:sp>
          <p:nvSpPr>
            <p:cNvPr id="19" name="Retângulo 18"/>
            <p:cNvSpPr/>
            <p:nvPr/>
          </p:nvSpPr>
          <p:spPr>
            <a:xfrm>
              <a:off x="4298142" y="3944472"/>
              <a:ext cx="17283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/>
                <a:t>Fonte: Arquivo pessoal, 2020.</a:t>
              </a:r>
            </a:p>
          </p:txBody>
        </p:sp>
        <p:pic>
          <p:nvPicPr>
            <p:cNvPr id="21" name="Imagem 20" descr="dado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770" y="1915522"/>
              <a:ext cx="2791812" cy="20220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Retângulo 22"/>
          <p:cNvSpPr/>
          <p:nvPr/>
        </p:nvSpPr>
        <p:spPr>
          <a:xfrm>
            <a:off x="107504" y="3456260"/>
            <a:ext cx="87537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Confeccionamos o Manual de instruções e sugestões de uso contendo diferentes utilizações do jogo. Realizamos a gravação do manual em Libras, com tradução da professora surda Vanessa Miro e a posterior sinalização da pesquisadora. </a:t>
            </a:r>
          </a:p>
          <a:p>
            <a:pPr algn="just"/>
            <a:endParaRPr lang="pt-BR" sz="2200" dirty="0"/>
          </a:p>
        </p:txBody>
      </p:sp>
      <p:grpSp>
        <p:nvGrpSpPr>
          <p:cNvPr id="2" name="Grupo 1"/>
          <p:cNvGrpSpPr/>
          <p:nvPr/>
        </p:nvGrpSpPr>
        <p:grpSpPr>
          <a:xfrm>
            <a:off x="4788024" y="359915"/>
            <a:ext cx="3960440" cy="2842160"/>
            <a:chOff x="4788024" y="359915"/>
            <a:chExt cx="3960440" cy="2842160"/>
          </a:xfrm>
        </p:grpSpPr>
        <p:pic>
          <p:nvPicPr>
            <p:cNvPr id="24" name="Imagem 23" descr="IMG-20200508-WA016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59915"/>
              <a:ext cx="3960440" cy="25649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tângulo 24"/>
            <p:cNvSpPr/>
            <p:nvPr/>
          </p:nvSpPr>
          <p:spPr>
            <a:xfrm>
              <a:off x="5904065" y="2955854"/>
              <a:ext cx="17283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/>
                <a:t>Fonte: Arquivo pessoal, 2020.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45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97767" y="39140"/>
            <a:ext cx="89387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Foram necessárias três tentativas de filmagem até chegar ao resultado final, que podemos ver aqui: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97767" y="4176340"/>
            <a:ext cx="9036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A versão final do vídeo ficou com um tempo total de onze minutos e quarenta e seis segundos.</a:t>
            </a:r>
          </a:p>
        </p:txBody>
      </p:sp>
      <p:pic>
        <p:nvPicPr>
          <p:cNvPr id="6146" name="Picture 2" descr="C:\Users\Acer\Downloads\WhatsApp Image 2020-06-02 at 06.32.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99" y="791964"/>
            <a:ext cx="5688632" cy="31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3702952" y="3971367"/>
            <a:ext cx="17283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00" dirty="0"/>
              <a:t>Fonte: Arquivo pessoal, 2020.</a:t>
            </a:r>
          </a:p>
        </p:txBody>
      </p:sp>
    </p:spTree>
    <p:extLst>
      <p:ext uri="{BB962C8B-B14F-4D97-AF65-F5344CB8AC3E}">
        <p14:creationId xmlns:p14="http://schemas.microsoft.com/office/powerpoint/2010/main" val="168045964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ersonalizada 7">
      <a:dk1>
        <a:sysClr val="windowText" lastClr="000000"/>
      </a:dk1>
      <a:lt1>
        <a:srgbClr val="D9FFD9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11467</TotalTime>
  <Words>890</Words>
  <Application>Microsoft Office PowerPoint</Application>
  <PresentationFormat>Personalizar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Times New Roman</vt:lpstr>
      <vt:lpstr>Wingdings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Rosana</cp:lastModifiedBy>
  <cp:revision>175</cp:revision>
  <dcterms:created xsi:type="dcterms:W3CDTF">2018-05-19T19:00:38Z</dcterms:created>
  <dcterms:modified xsi:type="dcterms:W3CDTF">2026-07-20T18:33:43Z</dcterms:modified>
</cp:coreProperties>
</file>