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02" r:id="rId2"/>
  </p:sldMasterIdLst>
  <p:notesMasterIdLst>
    <p:notesMasterId r:id="rId21"/>
  </p:notesMasterIdLst>
  <p:sldIdLst>
    <p:sldId id="256" r:id="rId3"/>
    <p:sldId id="281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224078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6060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6641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7076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b0d8ae782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b0d8ae782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0220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7046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ide de Título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12" descr="HD-PanelTitle-GrommetsCombin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2"/>
          <p:cNvSpPr txBox="1"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Garamond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0"/>
              </a:spcBef>
              <a:spcAft>
                <a:spcPts val="0"/>
              </a:spcAft>
              <a:buSzPts val="2415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23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207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84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61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dt" idx="10"/>
          </p:nvPr>
        </p:nvSpPr>
        <p:spPr>
          <a:xfrm>
            <a:off x="7983232" y="5037663"/>
            <a:ext cx="89746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ftr" idx="11"/>
          </p:nvPr>
        </p:nvSpPr>
        <p:spPr>
          <a:xfrm>
            <a:off x="2692397" y="5037663"/>
            <a:ext cx="5214635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sldNum" idx="12"/>
          </p:nvPr>
        </p:nvSpPr>
        <p:spPr>
          <a:xfrm>
            <a:off x="8956900" y="5037663"/>
            <a:ext cx="55116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19" name="Google Shape;19;p12"/>
          <p:cNvCxnSpPr/>
          <p:nvPr/>
        </p:nvCxnSpPr>
        <p:spPr>
          <a:xfrm>
            <a:off x="2692399" y="3522131"/>
            <a:ext cx="681566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Panorâmica com Legenda">
  <p:cSld name="Foto Panorâmica com Legenda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1"/>
          <p:cNvSpPr txBox="1"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Garamond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>
            <a:spLocks noGrp="1"/>
          </p:cNvSpPr>
          <p:nvPr>
            <p:ph type="pic" idx="2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noFill/>
          <a:ln w="57150" cap="flat" cmpd="thickThin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0" name="Google Shape;80;p21"/>
          <p:cNvSpPr txBox="1">
            <a:spLocks noGrp="1"/>
          </p:cNvSpPr>
          <p:nvPr>
            <p:ph type="body" idx="1"/>
          </p:nvPr>
        </p:nvSpPr>
        <p:spPr>
          <a:xfrm>
            <a:off x="1295401" y="5382153"/>
            <a:ext cx="9609666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280"/>
              </a:spcBef>
              <a:spcAft>
                <a:spcPts val="0"/>
              </a:spcAft>
              <a:buSzPts val="1610"/>
              <a:buNone/>
              <a:defRPr sz="14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Legenda">
  <p:cSld name="Título e Legenda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2"/>
          <p:cNvSpPr txBox="1"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aramond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90" name="Google Shape;90;p22"/>
          <p:cNvCxnSpPr/>
          <p:nvPr/>
        </p:nvCxnSpPr>
        <p:spPr>
          <a:xfrm>
            <a:off x="1396169" y="4140199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ção com Legenda">
  <p:cSld name="Citação com Legenda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  <a:defRPr sz="3200" b="0" cap="none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3"/>
          <p:cNvSpPr txBox="1">
            <a:spLocks noGrp="1"/>
          </p:cNvSpPr>
          <p:nvPr>
            <p:ph type="body" idx="1"/>
          </p:nvPr>
        </p:nvSpPr>
        <p:spPr>
          <a:xfrm>
            <a:off x="1674812" y="3352800"/>
            <a:ext cx="8839202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spcBef>
                <a:spcPts val="400"/>
              </a:spcBef>
              <a:spcAft>
                <a:spcPts val="0"/>
              </a:spcAft>
              <a:buSzPts val="2300"/>
              <a:buFont typeface="Garamond"/>
              <a:buNone/>
              <a:defRPr sz="20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300"/>
              <a:buFont typeface="Garamond"/>
              <a:buNone/>
              <a:defRPr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070"/>
              <a:buFont typeface="Garamond"/>
              <a:buNone/>
              <a:defRPr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840"/>
              <a:buFont typeface="Garamond"/>
              <a:buNone/>
              <a:defRPr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Font typeface="Garamond"/>
              <a:buNone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body" idx="2"/>
          </p:nvPr>
        </p:nvSpPr>
        <p:spPr>
          <a:xfrm>
            <a:off x="1295401" y="4343399"/>
            <a:ext cx="9609666" cy="153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98" name="Google Shape;98;p2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</a:t>
            </a:r>
            <a:endParaRPr/>
          </a:p>
        </p:txBody>
      </p:sp>
      <p:sp>
        <p:nvSpPr>
          <p:cNvPr id="99" name="Google Shape;99;p23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”</a:t>
            </a:r>
            <a:endParaRPr/>
          </a:p>
        </p:txBody>
      </p:sp>
      <p:cxnSp>
        <p:nvCxnSpPr>
          <p:cNvPr id="100" name="Google Shape;100;p23"/>
          <p:cNvCxnSpPr/>
          <p:nvPr/>
        </p:nvCxnSpPr>
        <p:spPr>
          <a:xfrm>
            <a:off x="1396169" y="4140199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rtão de Nome">
  <p:cSld name="Cartão de Nom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 txBox="1"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aramond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4"/>
          <p:cNvSpPr txBox="1"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4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r o Cartão de Nome">
  <p:cSld name="Citar o Cartão de Nom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5"/>
          <p:cNvSpPr txBox="1"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  <a:defRPr sz="3200" b="0" cap="none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5"/>
          <p:cNvSpPr txBox="1">
            <a:spLocks noGrp="1"/>
          </p:cNvSpPr>
          <p:nvPr>
            <p:ph type="body" idx="1"/>
          </p:nvPr>
        </p:nvSpPr>
        <p:spPr>
          <a:xfrm>
            <a:off x="1295401" y="3639312"/>
            <a:ext cx="9609668" cy="886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76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5"/>
          <p:cNvSpPr txBox="1">
            <a:spLocks noGrp="1"/>
          </p:cNvSpPr>
          <p:nvPr>
            <p:ph type="body" idx="2"/>
          </p:nvPr>
        </p:nvSpPr>
        <p:spPr>
          <a:xfrm>
            <a:off x="1295401" y="4529667"/>
            <a:ext cx="9609668" cy="1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207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5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5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14" name="Google Shape;114;p25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</a:t>
            </a:r>
            <a:endParaRPr/>
          </a:p>
        </p:txBody>
      </p:sp>
      <p:sp>
        <p:nvSpPr>
          <p:cNvPr id="115" name="Google Shape;115;p25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”</a:t>
            </a:r>
            <a:endParaRPr/>
          </a:p>
        </p:txBody>
      </p:sp>
      <p:cxnSp>
        <p:nvCxnSpPr>
          <p:cNvPr id="116" name="Google Shape;116;p25"/>
          <p:cNvCxnSpPr/>
          <p:nvPr/>
        </p:nvCxnSpPr>
        <p:spPr>
          <a:xfrm>
            <a:off x="1396169" y="3429000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dadeiro ou Falso">
  <p:cSld name="Verdadeiro ou Falso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6"/>
          <p:cNvSpPr txBox="1"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6"/>
          <p:cNvSpPr txBox="1">
            <a:spLocks noGrp="1"/>
          </p:cNvSpPr>
          <p:nvPr>
            <p:ph type="body" idx="1"/>
          </p:nvPr>
        </p:nvSpPr>
        <p:spPr>
          <a:xfrm>
            <a:off x="1295401" y="3630168"/>
            <a:ext cx="9609668" cy="84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3220"/>
              <a:buNone/>
              <a:defRPr sz="28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26"/>
          <p:cNvSpPr txBox="1">
            <a:spLocks noGrp="1"/>
          </p:cNvSpPr>
          <p:nvPr>
            <p:ph type="body" idx="2"/>
          </p:nvPr>
        </p:nvSpPr>
        <p:spPr>
          <a:xfrm>
            <a:off x="1295400" y="4470399"/>
            <a:ext cx="9609670" cy="140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207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6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6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6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124" name="Google Shape;124;p26"/>
          <p:cNvCxnSpPr/>
          <p:nvPr/>
        </p:nvCxnSpPr>
        <p:spPr>
          <a:xfrm>
            <a:off x="1396169" y="3429000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7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7"/>
          <p:cNvSpPr txBox="1">
            <a:spLocks noGrp="1"/>
          </p:cNvSpPr>
          <p:nvPr>
            <p:ph type="body" idx="1"/>
          </p:nvPr>
        </p:nvSpPr>
        <p:spPr>
          <a:xfrm rot="5400000">
            <a:off x="4436531" y="-584198"/>
            <a:ext cx="3318936" cy="9601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27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7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7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131" name="Google Shape;131;p27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8"/>
          <p:cNvSpPr txBox="1">
            <a:spLocks noGrp="1"/>
          </p:cNvSpPr>
          <p:nvPr>
            <p:ph type="title"/>
          </p:nvPr>
        </p:nvSpPr>
        <p:spPr>
          <a:xfrm rot="5400000">
            <a:off x="7497936" y="2483551"/>
            <a:ext cx="4893735" cy="1890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8"/>
          <p:cNvSpPr txBox="1">
            <a:spLocks noGrp="1"/>
          </p:cNvSpPr>
          <p:nvPr>
            <p:ph type="body" idx="1"/>
          </p:nvPr>
        </p:nvSpPr>
        <p:spPr>
          <a:xfrm rot="5400000">
            <a:off x="2565043" y="-287514"/>
            <a:ext cx="4893734" cy="743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28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8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8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138" name="Google Shape;138;p28"/>
          <p:cNvCxnSpPr/>
          <p:nvPr/>
        </p:nvCxnSpPr>
        <p:spPr>
          <a:xfrm>
            <a:off x="8863890" y="990600"/>
            <a:ext cx="0" cy="487680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3284890-85D2-4D7B-8EF5-15A9C1DB8F42}" type="datetimeFigureOut">
              <a:rPr lang="en-US" smtClean="0">
                <a:solidFill>
                  <a:prstClr val="black"/>
                </a:solidFill>
              </a:rPr>
              <a:pPr/>
              <a:t>7/20/2026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611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>
                <a:solidFill>
                  <a:prstClr val="black"/>
                </a:solidFill>
              </a:rPr>
              <a:pPr/>
              <a:t>7/20/2026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934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13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13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>
                <a:solidFill>
                  <a:prstClr val="black"/>
                </a:solidFill>
              </a:rPr>
              <a:pPr/>
              <a:t>7/20/2026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0518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>
                <a:solidFill>
                  <a:prstClr val="black"/>
                </a:solidFill>
              </a:rPr>
              <a:pPr/>
              <a:t>7/20/2026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376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>
                <a:solidFill>
                  <a:prstClr val="black"/>
                </a:solidFill>
              </a:rPr>
              <a:pPr/>
              <a:t>7/20/2026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656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>
                <a:solidFill>
                  <a:prstClr val="black"/>
                </a:solidFill>
              </a:rPr>
              <a:pPr/>
              <a:t>7/20/2026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7319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>
                <a:solidFill>
                  <a:prstClr val="black"/>
                </a:solidFill>
              </a:rPr>
              <a:pPr/>
              <a:t>7/20/2026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395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>
                <a:solidFill>
                  <a:prstClr val="black"/>
                </a:solidFill>
              </a:rPr>
              <a:pPr/>
              <a:t>7/20/2026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884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>
                <a:solidFill>
                  <a:prstClr val="black"/>
                </a:solidFill>
              </a:rPr>
              <a:pPr/>
              <a:t>7/20/2026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01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>
                <a:solidFill>
                  <a:prstClr val="black"/>
                </a:solidFill>
              </a:rPr>
              <a:pPr/>
              <a:t>7/20/2026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113440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>
                <a:solidFill>
                  <a:prstClr val="black"/>
                </a:solidFill>
              </a:rPr>
              <a:pPr/>
              <a:t>7/20/2026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208715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>
                <a:solidFill>
                  <a:prstClr val="black"/>
                </a:solidFill>
              </a:rPr>
              <a:pPr/>
              <a:t>7/20/2026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buClrTx/>
              <a:buFontTx/>
              <a:buNone/>
            </a:pPr>
            <a:r>
              <a:rPr lang="en-US" sz="8000" kern="1200" dirty="0">
                <a:solidFill>
                  <a:prstClr val="black"/>
                </a:solidFill>
                <a:latin typeface="Garamond" panose="02020404030301010803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>
              <a:buClrTx/>
              <a:buFontTx/>
              <a:buNone/>
            </a:pPr>
            <a:r>
              <a:rPr lang="en-US" sz="8000" kern="1200" dirty="0">
                <a:solidFill>
                  <a:prstClr val="black"/>
                </a:solidFill>
                <a:latin typeface="Garamond" panose="02020404030301010803"/>
                <a:ea typeface="+mn-ea"/>
                <a:cs typeface="+mn-cs"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569959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SzPts val="276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33" name="Google Shape;33;p14"/>
          <p:cNvCxnSpPr/>
          <p:nvPr/>
        </p:nvCxnSpPr>
        <p:spPr>
          <a:xfrm>
            <a:off x="2012723" y="3710585"/>
            <a:ext cx="8163380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>
                <a:solidFill>
                  <a:prstClr val="black"/>
                </a:solidFill>
              </a:rPr>
              <a:pPr/>
              <a:t>7/20/2026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008578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>
                <a:solidFill>
                  <a:prstClr val="black"/>
                </a:solidFill>
              </a:rPr>
              <a:pPr/>
              <a:t>7/20/2026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buClrTx/>
              <a:buFontTx/>
              <a:buNone/>
            </a:pPr>
            <a:r>
              <a:rPr lang="en-US" sz="8000" kern="1200" dirty="0">
                <a:solidFill>
                  <a:prstClr val="black"/>
                </a:solidFill>
                <a:latin typeface="Garamond" panose="02020404030301010803"/>
                <a:ea typeface="+mn-ea"/>
                <a:cs typeface="+mn-cs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>
              <a:buClrTx/>
              <a:buFontTx/>
              <a:buNone/>
            </a:pPr>
            <a:r>
              <a:rPr lang="en-US" sz="8000" kern="1200" dirty="0">
                <a:solidFill>
                  <a:prstClr val="black"/>
                </a:solidFill>
                <a:latin typeface="Garamond" panose="02020404030301010803"/>
                <a:ea typeface="+mn-ea"/>
                <a:cs typeface="+mn-cs"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223012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>
                <a:solidFill>
                  <a:prstClr val="black"/>
                </a:solidFill>
              </a:rPr>
              <a:pPr/>
              <a:t>7/20/2026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5061438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>
                <a:solidFill>
                  <a:prstClr val="black"/>
                </a:solidFill>
              </a:rPr>
              <a:pPr/>
              <a:t>7/20/2026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6144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>
                <a:solidFill>
                  <a:prstClr val="black"/>
                </a:solidFill>
              </a:rPr>
              <a:pPr/>
              <a:t>7/20/2026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9267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15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15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body" idx="1"/>
          </p:nvPr>
        </p:nvSpPr>
        <p:spPr>
          <a:xfrm>
            <a:off x="1298448" y="2560320"/>
            <a:ext cx="4718304" cy="331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body" idx="2"/>
          </p:nvPr>
        </p:nvSpPr>
        <p:spPr>
          <a:xfrm>
            <a:off x="6181344" y="2560320"/>
            <a:ext cx="4718304" cy="331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5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6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3220"/>
              <a:buNone/>
              <a:defRPr sz="28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3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84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2"/>
          </p:nvPr>
        </p:nvSpPr>
        <p:spPr>
          <a:xfrm>
            <a:off x="1295400" y="3243262"/>
            <a:ext cx="4718304" cy="2632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body" idx="3"/>
          </p:nvPr>
        </p:nvSpPr>
        <p:spPr>
          <a:xfrm>
            <a:off x="6180671" y="2658533"/>
            <a:ext cx="471830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3220"/>
              <a:buNone/>
              <a:defRPr sz="28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3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84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body" idx="4"/>
          </p:nvPr>
        </p:nvSpPr>
        <p:spPr>
          <a:xfrm>
            <a:off x="6180671" y="3243262"/>
            <a:ext cx="4718304" cy="2632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6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6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51" name="Google Shape;51;p16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7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7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7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57" name="Google Shape;57;p17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8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9"/>
          <p:cNvSpPr txBox="1"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Garamond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5418668" y="982131"/>
            <a:ext cx="5469466" cy="489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body" idx="2"/>
          </p:nvPr>
        </p:nvSpPr>
        <p:spPr>
          <a:xfrm>
            <a:off x="1293811" y="3031065"/>
            <a:ext cx="3718455" cy="2438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9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69" name="Google Shape;69;p19"/>
          <p:cNvCxnSpPr/>
          <p:nvPr/>
        </p:nvCxnSpPr>
        <p:spPr>
          <a:xfrm>
            <a:off x="1396169" y="2912533"/>
            <a:ext cx="35144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0"/>
          <p:cNvSpPr txBox="1"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aramond"/>
              <a:buNone/>
              <a:defRPr sz="2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>
            <a:spLocks noGrp="1"/>
          </p:cNvSpPr>
          <p:nvPr>
            <p:ph type="pic" idx="2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noFill/>
          <a:ln w="57150" cap="flat" cmpd="thickThin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3" name="Google Shape;73;p20"/>
          <p:cNvSpPr txBox="1">
            <a:spLocks noGrp="1"/>
          </p:cNvSpPr>
          <p:nvPr>
            <p:ph type="body" idx="1"/>
          </p:nvPr>
        </p:nvSpPr>
        <p:spPr>
          <a:xfrm>
            <a:off x="1295399" y="3255432"/>
            <a:ext cx="6241816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2070"/>
              <a:buNone/>
              <a:defRPr sz="18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1" descr="HD-PanelContent-GrommetsCombined.png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1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sz="4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386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7465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6004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7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45439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3083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3083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3200400" marR="0" lvl="6" indent="-33083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657600" marR="0" lvl="7" indent="-33083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4114800" marR="0" lvl="8" indent="-330834" algn="l" rtl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>
              <a:buClrTx/>
              <a:buFontTx/>
              <a:buNone/>
            </a:pPr>
            <a:fld id="{8664C608-40B1-4030-A28D-5B74BC98ADCE}" type="datetimeFigureOut">
              <a:rPr lang="en-US" kern="1200" smtClean="0">
                <a:solidFill>
                  <a:prstClr val="black"/>
                </a:solidFill>
                <a:ea typeface="+mn-ea"/>
                <a:cs typeface="+mn-cs"/>
              </a:rPr>
              <a:pPr defTabSz="457200">
                <a:buClrTx/>
                <a:buFontTx/>
                <a:buNone/>
              </a:pPr>
              <a:t>7/20/2026</a:t>
            </a:fld>
            <a:endParaRPr lang="en-US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>
              <a:buClrTx/>
              <a:buFontTx/>
              <a:buNone/>
            </a:pPr>
            <a:fld id="{4FAB73BC-B049-4115-A692-8D63A059BFB8}" type="slidenum">
              <a:rPr lang="en-US" kern="1200" smtClean="0">
                <a:solidFill>
                  <a:prstClr val="black"/>
                </a:solidFill>
                <a:ea typeface="+mn-ea"/>
                <a:cs typeface="+mn-cs"/>
              </a:rPr>
              <a:pPr defTabSz="457200">
                <a:buClrTx/>
                <a:buFontTx/>
                <a:buNone/>
              </a:pPr>
              <a:t>‹nº›</a:t>
            </a:fld>
            <a:endParaRPr lang="en-US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35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"/>
          <p:cNvSpPr txBox="1"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Garamond"/>
              <a:buNone/>
            </a:pPr>
            <a:r>
              <a:rPr lang="pt-BR" sz="2400" dirty="0"/>
              <a:t>UM JOGO DE TABULEIRO BILÍNGUE PARA ENSINO DE HISTÓRIA, CULTURA/IDENTIDADE SURDA E LIBRAS NO ENSINO FUNDAMENTAL </a:t>
            </a:r>
            <a:endParaRPr dirty="0"/>
          </a:p>
        </p:txBody>
      </p:sp>
      <p:sp>
        <p:nvSpPr>
          <p:cNvPr id="144" name="Google Shape;144;p1"/>
          <p:cNvSpPr txBox="1"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415"/>
              <a:buNone/>
            </a:pPr>
            <a:r>
              <a:rPr lang="pt-BR" b="1" dirty="0">
                <a:latin typeface="Arial Rounded"/>
                <a:ea typeface="Arial Rounded"/>
                <a:cs typeface="Arial Rounded"/>
                <a:sym typeface="Arial Rounded"/>
              </a:rPr>
              <a:t>Luciana Siqueira </a:t>
            </a:r>
            <a:endParaRPr dirty="0"/>
          </a:p>
          <a:p>
            <a:pPr marL="0" lvl="0" indent="0" algn="ctr" rtl="0">
              <a:spcBef>
                <a:spcPts val="1020"/>
              </a:spcBef>
              <a:spcAft>
                <a:spcPts val="0"/>
              </a:spcAft>
              <a:buSzPts val="2415"/>
              <a:buNone/>
            </a:pPr>
            <a:endParaRPr b="1" dirty="0"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lvl="0" indent="0" algn="ctr" rtl="0">
              <a:spcBef>
                <a:spcPts val="1020"/>
              </a:spcBef>
              <a:spcAft>
                <a:spcPts val="0"/>
              </a:spcAft>
              <a:buSzPts val="2415"/>
              <a:buNone/>
            </a:pPr>
            <a:r>
              <a:rPr lang="pt-BR" b="1" dirty="0">
                <a:latin typeface="Arial Rounded"/>
                <a:ea typeface="Arial Rounded"/>
                <a:cs typeface="Arial Rounded"/>
                <a:sym typeface="Arial Rounded"/>
              </a:rPr>
              <a:t>Rosana Prado</a:t>
            </a:r>
            <a:endParaRPr dirty="0"/>
          </a:p>
        </p:txBody>
      </p:sp>
      <p:pic>
        <p:nvPicPr>
          <p:cNvPr id="145" name="Google Shape;14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0192" y="3584445"/>
            <a:ext cx="1058323" cy="164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1865" y="3657597"/>
            <a:ext cx="1570844" cy="15708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FCE949B-46FF-3DC7-80D4-0E28784D7744}"/>
              </a:ext>
            </a:extLst>
          </p:cNvPr>
          <p:cNvSpPr txBox="1"/>
          <p:nvPr/>
        </p:nvSpPr>
        <p:spPr>
          <a:xfrm>
            <a:off x="537327" y="5751939"/>
            <a:ext cx="1151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Produto criado durante o curso  de mestrado profissional em Diversidade e Inclusão/ da CMPDI da Universidade Federal Fluminense/UFF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A45DB3B-CFF0-37E0-CA75-B37C8CF59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728" y="465627"/>
            <a:ext cx="1571633" cy="158225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7432C15-9B3B-B96C-1B05-A39CA1F8E9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2671" y="112376"/>
            <a:ext cx="1764783" cy="198736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"/>
          <p:cNvSpPr txBox="1">
            <a:spLocks noGrp="1"/>
          </p:cNvSpPr>
          <p:nvPr>
            <p:ph type="title"/>
          </p:nvPr>
        </p:nvSpPr>
        <p:spPr>
          <a:xfrm>
            <a:off x="1295402" y="1032607"/>
            <a:ext cx="9601200" cy="13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lang="pt-BR" b="1" dirty="0"/>
              <a:t> Filmagem do produto</a:t>
            </a:r>
            <a:endParaRPr dirty="0"/>
          </a:p>
        </p:txBody>
      </p:sp>
      <p:pic>
        <p:nvPicPr>
          <p:cNvPr id="214" name="Google Shape;214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84551" y="2561805"/>
            <a:ext cx="2148944" cy="2772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7"/>
          <p:cNvPicPr preferRelativeResize="0"/>
          <p:nvPr/>
        </p:nvPicPr>
        <p:blipFill rotWithShape="1">
          <a:blip r:embed="rId4">
            <a:alphaModFix/>
          </a:blip>
          <a:srcRect l="23663" t="224" r="27888" b="-454"/>
          <a:stretch/>
        </p:blipFill>
        <p:spPr>
          <a:xfrm>
            <a:off x="4430925" y="2636725"/>
            <a:ext cx="2743351" cy="2697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7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17" name="Google Shape;217;p7"/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18" name="Google Shape;21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95616" y="2707389"/>
            <a:ext cx="3795697" cy="2481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72400" y="644825"/>
            <a:ext cx="1791850" cy="169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g3b0d8ae782f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399" y="3006341"/>
            <a:ext cx="4517409" cy="274633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3b0d8ae782f_0_9"/>
          <p:cNvSpPr txBox="1">
            <a:spLocks noGrp="1"/>
          </p:cNvSpPr>
          <p:nvPr>
            <p:ph type="title"/>
          </p:nvPr>
        </p:nvSpPr>
        <p:spPr>
          <a:xfrm>
            <a:off x="3314176" y="628760"/>
            <a:ext cx="7178722" cy="1149248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lang="pt-BR" b="1" dirty="0"/>
              <a:t>Edição  e legendagem do produto</a:t>
            </a:r>
            <a:endParaRPr dirty="0"/>
          </a:p>
        </p:txBody>
      </p:sp>
      <p:sp>
        <p:nvSpPr>
          <p:cNvPr id="229" name="Google Shape;229;g3b0d8ae782f_0_9"/>
          <p:cNvSpPr txBox="1"/>
          <p:nvPr/>
        </p:nvSpPr>
        <p:spPr>
          <a:xfrm>
            <a:off x="2817008" y="1892580"/>
            <a:ext cx="26148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 err="1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Luíz</a:t>
            </a:r>
            <a:r>
              <a:rPr lang="pt-BR" sz="2400" dirty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 Cláudio </a:t>
            </a:r>
            <a:endParaRPr sz="2400" dirty="0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30" name="Google Shape;230;g3b0d8ae782f_0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3895" y="700371"/>
            <a:ext cx="1472185" cy="16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3b0d8ae782f_0_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57125" y="514188"/>
            <a:ext cx="1691100" cy="16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720" y="2915833"/>
            <a:ext cx="5703692" cy="301917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8"/>
          <p:cNvSpPr txBox="1">
            <a:spLocks noGrp="1"/>
          </p:cNvSpPr>
          <p:nvPr>
            <p:ph type="title"/>
          </p:nvPr>
        </p:nvSpPr>
        <p:spPr>
          <a:xfrm>
            <a:off x="1277487" y="566925"/>
            <a:ext cx="9601196" cy="868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aramond"/>
              <a:buNone/>
            </a:pPr>
            <a:r>
              <a:rPr lang="pt-BR" b="1" dirty="0">
                <a:solidFill>
                  <a:schemeClr val="dk1"/>
                </a:solidFill>
              </a:rPr>
              <a:t>Finalização do vídeos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241" name="Google Shape;241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88602" y="2575751"/>
            <a:ext cx="3239181" cy="1694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8208" y="4334256"/>
            <a:ext cx="3269575" cy="1856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69072" y="2552571"/>
            <a:ext cx="2875650" cy="1740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03032" y="2575751"/>
            <a:ext cx="2893566" cy="1694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69072" y="4342289"/>
            <a:ext cx="2875650" cy="1984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03032" y="4443984"/>
            <a:ext cx="2875651" cy="18825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6501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0376" y="313391"/>
            <a:ext cx="11327642" cy="256178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dirty="0">
                <a:latin typeface="Arial" panose="020B0604020202020204" pitchFamily="34" charset="0"/>
                <a:ea typeface="Arial" panose="020B0604020202020204" pitchFamily="34" charset="0"/>
              </a:rPr>
              <a:t>Um jogo de trilha denominado</a:t>
            </a:r>
            <a:br>
              <a:rPr lang="pt-BR" dirty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pt-BR" dirty="0">
                <a:latin typeface="Arial" panose="020B0604020202020204" pitchFamily="34" charset="0"/>
                <a:ea typeface="Arial" panose="020B0604020202020204" pitchFamily="34" charset="0"/>
              </a:rPr>
              <a:t> “Jogo: História, cultura e Libras/HCL”. </a:t>
            </a:r>
            <a:br>
              <a:rPr lang="pt-BR" dirty="0"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0376" y="2790333"/>
            <a:ext cx="11327641" cy="352857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endParaRPr lang="pt-BR" sz="3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dirty="0">
                <a:latin typeface="Arial" panose="020B0604020202020204" pitchFamily="34" charset="0"/>
                <a:ea typeface="Arial" panose="020B0604020202020204" pitchFamily="34" charset="0"/>
              </a:rPr>
              <a:t>O jogo final ficou composto por um tabuleiro e quatro grupos de cartas (vermelhas, amarelas, azuis e brancas), seis pinos em formato de mãos e dois dados.</a:t>
            </a:r>
            <a:endParaRPr lang="pt-BR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4138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992D009B-B4EB-B198-0D96-788086089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2112" y="2612329"/>
            <a:ext cx="5655267" cy="352818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A901587-A08D-4DA1-F3B9-28EA97632430}"/>
              </a:ext>
            </a:extLst>
          </p:cNvPr>
          <p:cNvSpPr txBox="1"/>
          <p:nvPr/>
        </p:nvSpPr>
        <p:spPr>
          <a:xfrm>
            <a:off x="3035808" y="842808"/>
            <a:ext cx="70454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/>
              <a:t>O TABULEIRO FINAL DO JOGO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4A5AA97-7FE4-9524-1703-D0B7E0CBB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722" y="934249"/>
            <a:ext cx="1246019" cy="1470623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CE5092D-C5ED-C294-AECC-34470F6A2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837" y="1353581"/>
            <a:ext cx="3420163" cy="106025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1A01BA4-5D05-3C01-FD5B-F7C0AC2B7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5312" y="1362541"/>
            <a:ext cx="4155948" cy="104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64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2" y="1007107"/>
            <a:ext cx="9601196" cy="1303867"/>
          </a:xfrm>
        </p:spPr>
        <p:txBody>
          <a:bodyPr/>
          <a:lstStyle/>
          <a:p>
            <a:r>
              <a:rPr lang="pt-BR" dirty="0"/>
              <a:t> AS CARTAS PRONTAS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B5B5C9D-698B-3725-6C28-72906C898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739" y="2768898"/>
            <a:ext cx="1649809" cy="250719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DEC0774-AED7-720F-5877-1EF1102AB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763" y="2706624"/>
            <a:ext cx="1700297" cy="256946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2184615-A5D2-562C-6B5D-13DC8E902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696" y="2706624"/>
            <a:ext cx="2003298" cy="256946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9FF3BA0-CCAA-BBA3-6FA0-AB7D27D29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5209" y="2706624"/>
            <a:ext cx="2172052" cy="256946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53817A7-0337-4137-ADB3-C80A3748C4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185" y="1416621"/>
            <a:ext cx="2590959" cy="96750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2A55A85-E06D-BC67-9B0F-276EFA484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2831" y="1251029"/>
            <a:ext cx="2590959" cy="113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95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16102" y="1038350"/>
            <a:ext cx="5799298" cy="130386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/>
              <a:t>O MANUAL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2907" y="3744209"/>
            <a:ext cx="3094134" cy="21628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392" y="3348973"/>
            <a:ext cx="3953215" cy="26264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344" y="2706170"/>
            <a:ext cx="2164239" cy="3269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1DAAED4-2031-D4CA-EF68-D43A30082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344" y="882545"/>
            <a:ext cx="1506758" cy="145967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B64BDC3-A963-0216-8570-C6879A2827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5898" y="835067"/>
            <a:ext cx="1506758" cy="151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92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6000" b="1" dirty="0"/>
              <a:t>OS PINOS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1282" y="2702256"/>
            <a:ext cx="7758644" cy="196369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28D540B-C7E4-0045-7081-627F0BB5A6F6}"/>
              </a:ext>
            </a:extLst>
          </p:cNvPr>
          <p:cNvSpPr txBox="1"/>
          <p:nvPr/>
        </p:nvSpPr>
        <p:spPr>
          <a:xfrm>
            <a:off x="2734056" y="4855464"/>
            <a:ext cx="7555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Eu Amo Você                     A                        E                 I                    O                   U</a:t>
            </a:r>
          </a:p>
        </p:txBody>
      </p:sp>
    </p:spTree>
    <p:extLst>
      <p:ext uri="{BB962C8B-B14F-4D97-AF65-F5344CB8AC3E}">
        <p14:creationId xmlns:p14="http://schemas.microsoft.com/office/powerpoint/2010/main" val="80867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2" y="1292033"/>
            <a:ext cx="9601196" cy="103091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pt-BR" b="1" dirty="0"/>
              <a:t>PRODUTO FINAL</a:t>
            </a:r>
          </a:p>
        </p:txBody>
      </p:sp>
      <p:pic>
        <p:nvPicPr>
          <p:cNvPr id="4" name="Google Shape;239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6156" y="5545889"/>
            <a:ext cx="3656880" cy="1244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39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73036" y="5545888"/>
            <a:ext cx="3656880" cy="1244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39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9915" y="5545887"/>
            <a:ext cx="3779863" cy="1244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E961D882-D65C-EAE5-8179-DBDE77E299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68881" y="2478025"/>
            <a:ext cx="6766560" cy="339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08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D7B8DE-22F7-9397-B130-817953677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646" y="0"/>
            <a:ext cx="3912124" cy="51140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sz="3200" b="1" dirty="0"/>
              <a:t>FICHA TÉCNICA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EDAB93-7BCA-78B5-BB0D-1EA71C0AF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7645" y="424206"/>
            <a:ext cx="11538409" cy="622169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97155" indent="0">
              <a:buNone/>
            </a:pPr>
            <a:endParaRPr lang="pt-BR" b="1" dirty="0"/>
          </a:p>
          <a:p>
            <a:pPr marL="97155" indent="0">
              <a:buNone/>
            </a:pPr>
            <a:r>
              <a:rPr lang="pt-BR" b="1" dirty="0"/>
              <a:t>AUTORAS: LUCIANA SIQUEIRA E ROSANA PRADO</a:t>
            </a:r>
          </a:p>
          <a:p>
            <a:pPr marL="97155" indent="0">
              <a:buNone/>
            </a:pPr>
            <a:endParaRPr lang="pt-BR" b="1" dirty="0"/>
          </a:p>
          <a:p>
            <a:pPr marL="97155" indent="0" algn="just">
              <a:buNone/>
            </a:pPr>
            <a:r>
              <a:rPr lang="pt-BR" b="1" dirty="0"/>
              <a:t>COLABORADORES: </a:t>
            </a:r>
          </a:p>
          <a:p>
            <a:pPr algn="just"/>
            <a:r>
              <a:rPr lang="pt-BR" b="1" dirty="0"/>
              <a:t>Rosemary Alves - </a:t>
            </a:r>
            <a:r>
              <a:rPr lang="pt-BR" dirty="0"/>
              <a:t>Atuou na </a:t>
            </a:r>
            <a:r>
              <a:rPr lang="pt-BR" b="1" dirty="0"/>
              <a:t>interpretação para a Língua Brasileira de Sinais (Libras)</a:t>
            </a:r>
            <a:r>
              <a:rPr lang="pt-BR" dirty="0"/>
              <a:t> das perguntas, dos enunciados e do manual de instruções do jogo, contribuindo para a acessibilidade linguística do produto educacional e garantindo o acesso dos usuários surdos às informações em sua primeira língua.</a:t>
            </a:r>
          </a:p>
          <a:p>
            <a:pPr algn="just"/>
            <a:r>
              <a:rPr lang="pt-BR" b="1" dirty="0"/>
              <a:t>Jaqueline Luna </a:t>
            </a:r>
            <a:r>
              <a:rPr lang="pt-BR" dirty="0"/>
              <a:t>- Atuou na </a:t>
            </a:r>
            <a:r>
              <a:rPr lang="pt-BR" b="1" dirty="0"/>
              <a:t>interpretação para a Língua Brasileira de Sinais (Libras) </a:t>
            </a:r>
            <a:r>
              <a:rPr lang="pt-BR" dirty="0"/>
              <a:t>das perguntas, dos enunciados e do manual de instruções do jogo, colaborando na construção de um material bilíngue acessível, promovendo a compreensão dos conteúdos e a inclusão dos estudantes surdos.</a:t>
            </a:r>
          </a:p>
          <a:p>
            <a:pPr algn="just"/>
            <a:r>
              <a:rPr lang="pt-BR" b="1" dirty="0"/>
              <a:t>Luiz Cláudio </a:t>
            </a:r>
            <a:r>
              <a:rPr lang="pt-BR" b="1" dirty="0" err="1"/>
              <a:t>Antonio</a:t>
            </a:r>
            <a:r>
              <a:rPr lang="pt-BR" b="1" dirty="0"/>
              <a:t> - </a:t>
            </a:r>
            <a:r>
              <a:rPr lang="pt-BR" dirty="0"/>
              <a:t>Atuou na </a:t>
            </a:r>
            <a:r>
              <a:rPr lang="pt-BR" b="1" dirty="0"/>
              <a:t>assessoria técnica</a:t>
            </a:r>
            <a:r>
              <a:rPr lang="pt-BR" dirty="0"/>
              <a:t> para o desenvolvimento do produto educacional, contribuindo para a </a:t>
            </a:r>
            <a:r>
              <a:rPr lang="pt-BR" b="1" dirty="0"/>
              <a:t>edição, organização e dinâmica do jogo</a:t>
            </a:r>
            <a:r>
              <a:rPr lang="pt-BR" dirty="0"/>
              <a:t>, bem como para a </a:t>
            </a:r>
            <a:r>
              <a:rPr lang="pt-BR" b="1" dirty="0"/>
              <a:t>avaliação técnico-linguística dos materiais em Libras e da língua portuguesa</a:t>
            </a:r>
            <a:r>
              <a:rPr lang="pt-BR" dirty="0"/>
              <a:t>. Também colaborou na construção da visualidade do produto, assegurando a adequação dos recursos visuais aos princípios da educação bilíngue para surdos e da acessibilidade comunicacional.</a:t>
            </a:r>
          </a:p>
        </p:txBody>
      </p:sp>
    </p:spTree>
    <p:extLst>
      <p:ext uri="{BB962C8B-B14F-4D97-AF65-F5344CB8AC3E}">
        <p14:creationId xmlns:p14="http://schemas.microsoft.com/office/powerpoint/2010/main" val="645840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"/>
          <p:cNvSpPr txBox="1">
            <a:spLocks noGrp="1"/>
          </p:cNvSpPr>
          <p:nvPr>
            <p:ph type="title"/>
          </p:nvPr>
        </p:nvSpPr>
        <p:spPr>
          <a:xfrm>
            <a:off x="1291472" y="795234"/>
            <a:ext cx="9317092" cy="12272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Garamond"/>
              <a:buNone/>
            </a:pPr>
            <a:br>
              <a:rPr lang="pt-BR" b="1" dirty="0"/>
            </a:br>
            <a:br>
              <a:rPr lang="pt-BR" b="1" dirty="0"/>
            </a:br>
            <a:r>
              <a:rPr lang="pt-BR" b="1" dirty="0"/>
              <a:t>ETAPAS PARA CRIAÇÃO DO JOGO</a:t>
            </a:r>
            <a:br>
              <a:rPr lang="pt-BR" b="1" dirty="0"/>
            </a:br>
            <a:r>
              <a:rPr lang="pt-BR" dirty="0"/>
              <a:t> </a:t>
            </a:r>
            <a:br>
              <a:rPr lang="pt-BR" dirty="0"/>
            </a:br>
            <a:endParaRPr dirty="0"/>
          </a:p>
        </p:txBody>
      </p:sp>
      <p:pic>
        <p:nvPicPr>
          <p:cNvPr id="202" name="Google Shape;202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633556" y="2476762"/>
            <a:ext cx="5093208" cy="3844454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6"/>
          <p:cNvSpPr/>
          <p:nvPr/>
        </p:nvSpPr>
        <p:spPr>
          <a:xfrm>
            <a:off x="1462630" y="2476762"/>
            <a:ext cx="1792650" cy="1099600"/>
          </a:xfrm>
          <a:prstGeom prst="ellipse">
            <a:avLst/>
          </a:prstGeom>
          <a:solidFill>
            <a:schemeClr val="accent1"/>
          </a:solidFill>
          <a:ln w="15875" cap="flat" cmpd="sng">
            <a:solidFill>
              <a:srgbClr val="483E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1- Levantamento e análise documental</a:t>
            </a:r>
            <a:endParaRPr sz="11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6"/>
          <p:cNvSpPr/>
          <p:nvPr/>
        </p:nvSpPr>
        <p:spPr>
          <a:xfrm>
            <a:off x="1212900" y="3629255"/>
            <a:ext cx="2270330" cy="1337736"/>
          </a:xfrm>
          <a:prstGeom prst="ellipse">
            <a:avLst/>
          </a:prstGeom>
          <a:solidFill>
            <a:schemeClr val="accent1"/>
          </a:solidFill>
          <a:ln w="15875" cap="flat" cmpd="sng">
            <a:solidFill>
              <a:srgbClr val="483E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2- Definição dos eixos temáticos e conteúdos com base na análise documental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6"/>
          <p:cNvSpPr/>
          <p:nvPr/>
        </p:nvSpPr>
        <p:spPr>
          <a:xfrm>
            <a:off x="1060890" y="5019885"/>
            <a:ext cx="2422340" cy="1337736"/>
          </a:xfrm>
          <a:prstGeom prst="ellipse">
            <a:avLst/>
          </a:prstGeom>
          <a:solidFill>
            <a:schemeClr val="accent1"/>
          </a:solidFill>
          <a:ln w="15875" cap="flat" cmpd="sng">
            <a:solidFill>
              <a:srgbClr val="483E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lt1"/>
                </a:solidFill>
                <a:sym typeface="Arial"/>
              </a:rPr>
              <a:t>3- Desenvolvimento do material gráfico e didático</a:t>
            </a:r>
            <a:endParaRPr sz="1200" dirty="0"/>
          </a:p>
        </p:txBody>
      </p:sp>
      <p:sp>
        <p:nvSpPr>
          <p:cNvPr id="206" name="Google Shape;206;p6"/>
          <p:cNvSpPr/>
          <p:nvPr/>
        </p:nvSpPr>
        <p:spPr>
          <a:xfrm>
            <a:off x="9105040" y="2476762"/>
            <a:ext cx="2365983" cy="1227207"/>
          </a:xfrm>
          <a:prstGeom prst="ellipse">
            <a:avLst/>
          </a:prstGeom>
          <a:solidFill>
            <a:schemeClr val="accent1"/>
          </a:solidFill>
          <a:ln w="15875" cap="flat" cmpd="sng">
            <a:solidFill>
              <a:srgbClr val="483E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lt1"/>
                </a:solidFill>
                <a:sym typeface="Arial"/>
              </a:rPr>
              <a:t>4- Gravação e edição dos vídeos</a:t>
            </a:r>
            <a:r>
              <a:rPr lang="pt-BR" dirty="0">
                <a:solidFill>
                  <a:schemeClr val="lt1"/>
                </a:solidFill>
                <a:sym typeface="Arial"/>
              </a:rPr>
              <a:t> </a:t>
            </a:r>
            <a:endParaRPr dirty="0"/>
          </a:p>
        </p:txBody>
      </p:sp>
      <p:sp>
        <p:nvSpPr>
          <p:cNvPr id="207" name="Google Shape;207;p6"/>
          <p:cNvSpPr/>
          <p:nvPr/>
        </p:nvSpPr>
        <p:spPr>
          <a:xfrm>
            <a:off x="9288780" y="3785615"/>
            <a:ext cx="2182244" cy="1324313"/>
          </a:xfrm>
          <a:prstGeom prst="ellipse">
            <a:avLst/>
          </a:prstGeom>
          <a:solidFill>
            <a:schemeClr val="accent1"/>
          </a:solidFill>
          <a:ln w="15875" cap="flat" cmpd="sng">
            <a:solidFill>
              <a:srgbClr val="483E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lt1"/>
                </a:solidFill>
                <a:sym typeface="Arial"/>
              </a:rPr>
              <a:t>5- Validação linguística e pedagógica </a:t>
            </a:r>
            <a:endParaRPr dirty="0"/>
          </a:p>
        </p:txBody>
      </p:sp>
      <p:sp>
        <p:nvSpPr>
          <p:cNvPr id="208" name="Google Shape;208;p6"/>
          <p:cNvSpPr/>
          <p:nvPr/>
        </p:nvSpPr>
        <p:spPr>
          <a:xfrm>
            <a:off x="9427464" y="5191574"/>
            <a:ext cx="2043559" cy="1152144"/>
          </a:xfrm>
          <a:prstGeom prst="ellipse">
            <a:avLst/>
          </a:prstGeom>
          <a:solidFill>
            <a:schemeClr val="accent1"/>
          </a:solidFill>
          <a:ln w="15875" cap="flat" cmpd="sng">
            <a:solidFill>
              <a:srgbClr val="483E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lt1"/>
                </a:solidFill>
                <a:sym typeface="Arial"/>
              </a:rPr>
              <a:t>6- Produção final do jogo</a:t>
            </a:r>
            <a:r>
              <a:rPr lang="pt-BR" sz="1200" dirty="0">
                <a:solidFill>
                  <a:schemeClr val="lt1"/>
                </a:solidFill>
                <a:sym typeface="Arial"/>
              </a:rPr>
              <a:t> </a:t>
            </a:r>
            <a:endParaRPr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indent="457200"/>
            <a:r>
              <a:rPr lang="pt-BR" sz="2400" dirty="0">
                <a:latin typeface="Arial" panose="020B0604020202020204" pitchFamily="34" charset="0"/>
                <a:ea typeface="Arial" panose="020B0604020202020204" pitchFamily="34" charset="0"/>
              </a:rPr>
              <a:t>Para o desenvolvimento do produto, esta pesquisa seguiu os seis princípios elencados por Antônio e Prado (2023) para a construção de materiais visuais para surdos. </a:t>
            </a:r>
            <a:endParaRPr lang="pt-BR" sz="24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186219" y="2447749"/>
            <a:ext cx="9950354" cy="3448083"/>
          </a:xfrm>
        </p:spPr>
        <p:txBody>
          <a:bodyPr/>
          <a:lstStyle/>
          <a:p>
            <a:r>
              <a:rPr lang="pt-BR" b="1" dirty="0"/>
              <a:t>1 – CARACTERÍSTICAS FÍSICAS</a:t>
            </a:r>
          </a:p>
          <a:p>
            <a:r>
              <a:rPr lang="pt-BR" b="1" dirty="0"/>
              <a:t>2 – CARACTERÍSTICAS DE CONTEÚDO</a:t>
            </a:r>
          </a:p>
          <a:p>
            <a:r>
              <a:rPr lang="pt-BR" b="1" dirty="0"/>
              <a:t>3- ORGANIZAÇÃO VISUAL/ESPACIAL</a:t>
            </a:r>
          </a:p>
          <a:p>
            <a:r>
              <a:rPr lang="pt-BR" b="1" dirty="0"/>
              <a:t>4- FUNCIONALIDADE</a:t>
            </a:r>
          </a:p>
          <a:p>
            <a:r>
              <a:rPr lang="pt-BR" b="1" dirty="0"/>
              <a:t>5 – VIABILIDADE</a:t>
            </a:r>
          </a:p>
          <a:p>
            <a:r>
              <a:rPr lang="pt-BR" b="1" dirty="0"/>
              <a:t>6 - CUSTO BENEFÍCIO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374" y="4022328"/>
            <a:ext cx="4098110" cy="234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60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1" y="340687"/>
            <a:ext cx="9601196" cy="1303867"/>
          </a:xfrm>
        </p:spPr>
        <p:txBody>
          <a:bodyPr/>
          <a:lstStyle/>
          <a:p>
            <a:r>
              <a:rPr lang="pt-BR" dirty="0"/>
              <a:t>CARACTERÍSTICAS  DO PRODUTO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41248" y="1472184"/>
            <a:ext cx="10305288" cy="469087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algn="just">
              <a:lnSpc>
                <a:spcPct val="150000"/>
              </a:lnSpc>
            </a:pPr>
            <a:endParaRPr lang="pt-BR" sz="3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400" dirty="0">
                <a:latin typeface="Arial" panose="020B0604020202020204" pitchFamily="34" charset="0"/>
                <a:ea typeface="Arial" panose="020B0604020202020204" pitchFamily="34" charset="0"/>
              </a:rPr>
              <a:t>Um jogo de tabuleiro, podendo jogar até seis participantes ao mesmo tempo, contando com até seis pinos. </a:t>
            </a:r>
            <a:endParaRPr lang="pt-BR" sz="3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400" dirty="0">
                <a:latin typeface="Arial" panose="020B0604020202020204" pitchFamily="34" charset="0"/>
                <a:ea typeface="Arial" panose="020B0604020202020204" pitchFamily="34" charset="0"/>
              </a:rPr>
              <a:t>O jogo foi dividido por categorias (história, cultura e língua) que são apresentadas no tabuleiro por três cores, que definem suas áreas afins.</a:t>
            </a:r>
            <a:endParaRPr lang="pt-BR" sz="3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400" dirty="0">
                <a:latin typeface="Arial" panose="020B0604020202020204" pitchFamily="34" charset="0"/>
                <a:ea typeface="Arial" panose="020B0604020202020204" pitchFamily="34" charset="0"/>
              </a:rPr>
              <a:t>Os desafios são apresentados por cartas que têm o recurso do </a:t>
            </a:r>
            <a:r>
              <a:rPr lang="pt-BR" sz="3400" dirty="0" err="1">
                <a:latin typeface="Arial" panose="020B0604020202020204" pitchFamily="34" charset="0"/>
                <a:ea typeface="Arial" panose="020B0604020202020204" pitchFamily="34" charset="0"/>
              </a:rPr>
              <a:t>Qr-code</a:t>
            </a:r>
            <a:r>
              <a:rPr lang="pt-BR" sz="3400" dirty="0">
                <a:latin typeface="Arial" panose="020B0604020202020204" pitchFamily="34" charset="0"/>
                <a:ea typeface="Arial" panose="020B0604020202020204" pitchFamily="34" charset="0"/>
              </a:rPr>
              <a:t>, com interpretação em Libras, mostrando qual desafio corresponde a determinado comando do jogo. </a:t>
            </a:r>
            <a:endParaRPr lang="pt-BR" sz="3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400" dirty="0">
                <a:latin typeface="Arial" panose="020B0604020202020204" pitchFamily="34" charset="0"/>
                <a:ea typeface="Arial" panose="020B0604020202020204" pitchFamily="34" charset="0"/>
              </a:rPr>
              <a:t>O jogo conta com seis pinos personalizados e dois dados</a:t>
            </a:r>
            <a:endParaRPr lang="pt-BR" sz="3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400" dirty="0">
                <a:latin typeface="Arial" panose="020B0604020202020204" pitchFamily="34" charset="0"/>
                <a:ea typeface="Arial" panose="020B0604020202020204" pitchFamily="34" charset="0"/>
              </a:rPr>
              <a:t>O jogo conta também com o manual explicativo em Libras e Português.</a:t>
            </a:r>
            <a:endParaRPr lang="pt-BR" sz="3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400" dirty="0">
                <a:latin typeface="Arial" panose="020B0604020202020204" pitchFamily="34" charset="0"/>
                <a:ea typeface="Arial" panose="020B0604020202020204" pitchFamily="34" charset="0"/>
              </a:rPr>
              <a:t>As cartas do jogo foram planejadas para conter desafios/perguntas a serem respondidas pelos alunos.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0372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29801" y="647282"/>
            <a:ext cx="10166796" cy="1374701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tx1"/>
                </a:solidFill>
              </a:rPr>
              <a:t>As cartas do jogo</a:t>
            </a:r>
          </a:p>
        </p:txBody>
      </p:sp>
      <p:sp>
        <p:nvSpPr>
          <p:cNvPr id="5" name="Retângulo de cantos arredondados 4"/>
          <p:cNvSpPr/>
          <p:nvPr/>
        </p:nvSpPr>
        <p:spPr>
          <a:xfrm rot="16200000">
            <a:off x="1310604" y="3255314"/>
            <a:ext cx="2870117" cy="182387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</a:pPr>
            <a:endParaRPr lang="pt-BR" sz="1800" kern="1200">
              <a:solidFill>
                <a:prstClr val="white"/>
              </a:solidFill>
            </a:endParaRPr>
          </a:p>
        </p:txBody>
      </p:sp>
      <p:sp>
        <p:nvSpPr>
          <p:cNvPr id="11" name="Retângulo de cantos arredondados 10"/>
          <p:cNvSpPr/>
          <p:nvPr/>
        </p:nvSpPr>
        <p:spPr>
          <a:xfrm rot="16200000">
            <a:off x="4462928" y="3257996"/>
            <a:ext cx="2700544" cy="18185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</a:pPr>
            <a:endParaRPr lang="pt-BR" sz="1800" kern="1200">
              <a:solidFill>
                <a:prstClr val="white"/>
              </a:solidFill>
            </a:endParaRPr>
          </a:p>
        </p:txBody>
      </p:sp>
      <p:sp>
        <p:nvSpPr>
          <p:cNvPr id="12" name="Retângulo de cantos arredondados 11"/>
          <p:cNvSpPr/>
          <p:nvPr/>
        </p:nvSpPr>
        <p:spPr>
          <a:xfrm rot="16200000">
            <a:off x="7522135" y="3249255"/>
            <a:ext cx="2712651" cy="167853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</a:pPr>
            <a:endParaRPr lang="pt-BR" sz="1800" kern="1200">
              <a:solidFill>
                <a:prstClr val="white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890928" y="3626856"/>
            <a:ext cx="1644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pt-BR" sz="2400" kern="1200" dirty="0">
                <a:solidFill>
                  <a:prstClr val="black"/>
                </a:solidFill>
                <a:latin typeface="Garamond" panose="02020404030301010803"/>
                <a:ea typeface="+mn-ea"/>
                <a:cs typeface="+mn-cs"/>
              </a:rPr>
              <a:t>HISTÓRIA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4951050" y="3557473"/>
            <a:ext cx="1714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pt-BR" sz="2400" kern="1200" dirty="0">
                <a:solidFill>
                  <a:prstClr val="black"/>
                </a:solidFill>
                <a:latin typeface="Garamond" panose="02020404030301010803"/>
                <a:ea typeface="+mn-ea"/>
                <a:cs typeface="+mn-cs"/>
              </a:rPr>
              <a:t>CULTURA SURDA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8260274" y="3626855"/>
            <a:ext cx="1236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pt-BR" sz="2400" kern="1200" dirty="0">
                <a:solidFill>
                  <a:prstClr val="black"/>
                </a:solidFill>
                <a:latin typeface="Garamond" panose="02020404030301010803"/>
                <a:ea typeface="+mn-ea"/>
                <a:cs typeface="+mn-cs"/>
              </a:rPr>
              <a:t>LIBRAS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800" y="4559741"/>
            <a:ext cx="716280" cy="71628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015" y="4439038"/>
            <a:ext cx="713294" cy="71939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9927" y="4345528"/>
            <a:ext cx="713294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6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de cantos arredondados 5"/>
          <p:cNvSpPr/>
          <p:nvPr/>
        </p:nvSpPr>
        <p:spPr>
          <a:xfrm rot="16200000">
            <a:off x="129426" y="1666273"/>
            <a:ext cx="3309871" cy="215872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</a:pPr>
            <a:endParaRPr lang="pt-BR" sz="1800" kern="1200">
              <a:solidFill>
                <a:prstClr val="white"/>
              </a:solidFill>
            </a:endParaRPr>
          </a:p>
        </p:txBody>
      </p:sp>
      <p:sp>
        <p:nvSpPr>
          <p:cNvPr id="7" name="Retângulo de cantos arredondados 6"/>
          <p:cNvSpPr/>
          <p:nvPr/>
        </p:nvSpPr>
        <p:spPr>
          <a:xfrm rot="16200000">
            <a:off x="2508179" y="1703258"/>
            <a:ext cx="3331578" cy="22979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</a:pPr>
            <a:endParaRPr lang="pt-BR" sz="1800" kern="1200">
              <a:solidFill>
                <a:prstClr val="white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97963" y="2228407"/>
            <a:ext cx="1772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pt-BR" sz="2400" b="1" kern="1200" dirty="0">
                <a:solidFill>
                  <a:prstClr val="black"/>
                </a:solidFill>
                <a:latin typeface="Garamond" panose="02020404030301010803"/>
                <a:ea typeface="+mn-ea"/>
                <a:cs typeface="+mn-cs"/>
              </a:rPr>
              <a:t>HISTÓRIA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233558" y="1366501"/>
            <a:ext cx="2005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pt-BR" sz="1800" b="1" kern="1200" dirty="0">
                <a:solidFill>
                  <a:prstClr val="black"/>
                </a:solidFill>
                <a:latin typeface="Garamond" panose="02020404030301010803"/>
                <a:ea typeface="+mn-ea"/>
                <a:cs typeface="+mn-cs"/>
              </a:rPr>
              <a:t>1 – Ano de inauguração do INES</a:t>
            </a:r>
          </a:p>
          <a:p>
            <a:pPr defTabSz="457200">
              <a:buClrTx/>
              <a:buFontTx/>
              <a:buNone/>
            </a:pPr>
            <a:endParaRPr lang="pt-BR" sz="1800" kern="1200" dirty="0">
              <a:solidFill>
                <a:prstClr val="black"/>
              </a:solidFill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329991" y="2338950"/>
            <a:ext cx="1629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pt-BR" sz="1800" b="1" kern="1200" dirty="0">
                <a:solidFill>
                  <a:prstClr val="black"/>
                </a:solidFill>
                <a:latin typeface="Garamond" panose="02020404030301010803"/>
                <a:ea typeface="+mn-ea"/>
                <a:cs typeface="+mn-cs"/>
              </a:rPr>
              <a:t>(      )     2024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329991" y="2876762"/>
            <a:ext cx="1629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pt-BR" sz="1800" b="1" kern="1200" dirty="0">
                <a:solidFill>
                  <a:prstClr val="black"/>
                </a:solidFill>
                <a:latin typeface="Garamond" panose="02020404030301010803"/>
                <a:ea typeface="+mn-ea"/>
                <a:cs typeface="+mn-cs"/>
              </a:rPr>
              <a:t>(   X  )     1857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359379" y="3496065"/>
            <a:ext cx="1629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pt-BR" sz="1800" b="1" kern="1200" dirty="0">
                <a:solidFill>
                  <a:prstClr val="black"/>
                </a:solidFill>
                <a:latin typeface="Garamond" panose="02020404030301010803"/>
                <a:ea typeface="+mn-ea"/>
                <a:cs typeface="+mn-cs"/>
              </a:rPr>
              <a:t>(       )     1967</a:t>
            </a:r>
          </a:p>
        </p:txBody>
      </p:sp>
      <p:sp>
        <p:nvSpPr>
          <p:cNvPr id="14" name="Retângulo de cantos arredondados 13"/>
          <p:cNvSpPr/>
          <p:nvPr/>
        </p:nvSpPr>
        <p:spPr>
          <a:xfrm rot="16200000">
            <a:off x="5952953" y="1637069"/>
            <a:ext cx="3449159" cy="243030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</a:pPr>
            <a:endParaRPr lang="pt-BR" sz="1800" kern="1200">
              <a:solidFill>
                <a:prstClr val="white"/>
              </a:solidFill>
            </a:endParaRPr>
          </a:p>
        </p:txBody>
      </p:sp>
      <p:sp>
        <p:nvSpPr>
          <p:cNvPr id="15" name="Retângulo de cantos arredondados 14"/>
          <p:cNvSpPr/>
          <p:nvPr/>
        </p:nvSpPr>
        <p:spPr>
          <a:xfrm rot="16200000">
            <a:off x="8551187" y="1645614"/>
            <a:ext cx="3445480" cy="237654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</a:pPr>
            <a:endParaRPr lang="pt-BR" sz="1800" kern="1200">
              <a:solidFill>
                <a:prstClr val="white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6859723" y="2228406"/>
            <a:ext cx="1635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pt-BR" sz="2400" kern="1200" dirty="0">
                <a:solidFill>
                  <a:prstClr val="black"/>
                </a:solidFill>
                <a:latin typeface="Garamond" panose="02020404030301010803"/>
                <a:ea typeface="+mn-ea"/>
                <a:cs typeface="+mn-cs"/>
              </a:rPr>
              <a:t>LIBRAS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9399949" y="1584101"/>
            <a:ext cx="18948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pt-BR" sz="1800" kern="1200" dirty="0">
                <a:solidFill>
                  <a:prstClr val="black"/>
                </a:solidFill>
                <a:latin typeface="Garamond" panose="02020404030301010803"/>
                <a:ea typeface="+mn-ea"/>
                <a:cs typeface="+mn-cs"/>
              </a:rPr>
              <a:t>1 – LIBRAS É</a:t>
            </a:r>
          </a:p>
          <a:p>
            <a:pPr defTabSz="457200">
              <a:buClrTx/>
              <a:buFontTx/>
              <a:buNone/>
            </a:pPr>
            <a:endParaRPr lang="pt-BR" sz="1800" kern="1200" dirty="0">
              <a:solidFill>
                <a:prstClr val="black"/>
              </a:solidFill>
              <a:latin typeface="Garamond" panose="02020404030301010803"/>
              <a:ea typeface="+mn-ea"/>
              <a:cs typeface="+mn-cs"/>
            </a:endParaRPr>
          </a:p>
          <a:p>
            <a:pPr defTabSz="457200">
              <a:buClrTx/>
              <a:buFontTx/>
              <a:buNone/>
            </a:pPr>
            <a:r>
              <a:rPr lang="pt-BR" sz="1800" kern="1200" dirty="0">
                <a:solidFill>
                  <a:prstClr val="black"/>
                </a:solidFill>
                <a:latin typeface="Garamond" panose="02020404030301010803"/>
                <a:ea typeface="+mn-ea"/>
                <a:cs typeface="+mn-cs"/>
              </a:rPr>
              <a:t>(    ) Língua indígena</a:t>
            </a:r>
          </a:p>
          <a:p>
            <a:pPr defTabSz="457200">
              <a:buClrTx/>
              <a:buFontTx/>
              <a:buNone/>
            </a:pPr>
            <a:endParaRPr lang="pt-BR" sz="1800" kern="1200" dirty="0">
              <a:solidFill>
                <a:prstClr val="black"/>
              </a:solidFill>
              <a:latin typeface="Garamond" panose="02020404030301010803"/>
              <a:ea typeface="+mn-ea"/>
              <a:cs typeface="+mn-cs"/>
            </a:endParaRPr>
          </a:p>
          <a:p>
            <a:pPr defTabSz="457200">
              <a:buClrTx/>
              <a:buFontTx/>
              <a:buNone/>
            </a:pPr>
            <a:r>
              <a:rPr lang="pt-BR" sz="1800" kern="1200" dirty="0">
                <a:solidFill>
                  <a:prstClr val="black"/>
                </a:solidFill>
                <a:latin typeface="Garamond" panose="02020404030301010803"/>
                <a:ea typeface="+mn-ea"/>
                <a:cs typeface="+mn-cs"/>
              </a:rPr>
              <a:t>(  X  ) Língua Brasileira de Sinais</a:t>
            </a:r>
          </a:p>
          <a:p>
            <a:pPr defTabSz="457200">
              <a:buClrTx/>
              <a:buFontTx/>
              <a:buNone/>
            </a:pPr>
            <a:endParaRPr lang="pt-BR" sz="1800" kern="1200" dirty="0">
              <a:solidFill>
                <a:prstClr val="black"/>
              </a:solidFill>
              <a:latin typeface="Garamond" panose="02020404030301010803"/>
              <a:ea typeface="+mn-ea"/>
              <a:cs typeface="+mn-cs"/>
            </a:endParaRPr>
          </a:p>
          <a:p>
            <a:pPr defTabSz="457200">
              <a:buClrTx/>
              <a:buFontTx/>
              <a:buNone/>
            </a:pPr>
            <a:r>
              <a:rPr lang="pt-BR" sz="1800" kern="1200" dirty="0">
                <a:solidFill>
                  <a:prstClr val="black"/>
                </a:solidFill>
                <a:latin typeface="Garamond" panose="02020404030301010803"/>
                <a:ea typeface="+mn-ea"/>
                <a:cs typeface="+mn-cs"/>
              </a:rPr>
              <a:t>(      ) uma moeda  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405" y="2898821"/>
            <a:ext cx="966576" cy="966576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726" y="2876762"/>
            <a:ext cx="1084083" cy="108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12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0.pn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442050" y="1091819"/>
            <a:ext cx="7022069" cy="4749422"/>
          </a:xfrm>
          <a:prstGeom prst="rect">
            <a:avLst/>
          </a:prstGeom>
          <a:ln/>
        </p:spPr>
      </p:pic>
      <p:sp>
        <p:nvSpPr>
          <p:cNvPr id="5" name="CaixaDeTexto 4"/>
          <p:cNvSpPr txBox="1"/>
          <p:nvPr/>
        </p:nvSpPr>
        <p:spPr>
          <a:xfrm>
            <a:off x="614149" y="1542196"/>
            <a:ext cx="2674961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3200" b="1" dirty="0"/>
              <a:t>Primeira proposta de tabuleiro enviada pelo design</a:t>
            </a:r>
          </a:p>
        </p:txBody>
      </p:sp>
      <p:sp>
        <p:nvSpPr>
          <p:cNvPr id="6" name="Seta para a direita 5"/>
          <p:cNvSpPr/>
          <p:nvPr/>
        </p:nvSpPr>
        <p:spPr>
          <a:xfrm>
            <a:off x="2940796" y="2437330"/>
            <a:ext cx="1501254" cy="764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868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2050" y="1186849"/>
            <a:ext cx="7104602" cy="460609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73206" y="2170552"/>
            <a:ext cx="2674961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3200" b="1" dirty="0"/>
              <a:t>Segunda proposta de tabuleiro após correções</a:t>
            </a:r>
          </a:p>
        </p:txBody>
      </p:sp>
      <p:sp>
        <p:nvSpPr>
          <p:cNvPr id="6" name="Seta para a direita 5"/>
          <p:cNvSpPr/>
          <p:nvPr/>
        </p:nvSpPr>
        <p:spPr>
          <a:xfrm>
            <a:off x="3005475" y="2437329"/>
            <a:ext cx="1501254" cy="764275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844954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rgânico">
  <a:themeElements>
    <a:clrScheme name="Orgânico">
      <a:dk1>
        <a:srgbClr val="000000"/>
      </a:dk1>
      <a:lt1>
        <a:srgbClr val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rgânico">
  <a:themeElements>
    <a:clrScheme name="Orgâ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â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â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590</Words>
  <Application>Microsoft Office PowerPoint</Application>
  <PresentationFormat>Widescreen</PresentationFormat>
  <Paragraphs>67</Paragraphs>
  <Slides>18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18</vt:i4>
      </vt:variant>
    </vt:vector>
  </HeadingPairs>
  <TitlesOfParts>
    <vt:vector size="24" baseType="lpstr">
      <vt:lpstr>Arial</vt:lpstr>
      <vt:lpstr>Arial Rounded</vt:lpstr>
      <vt:lpstr>Calibri</vt:lpstr>
      <vt:lpstr>Garamond</vt:lpstr>
      <vt:lpstr>Orgânico</vt:lpstr>
      <vt:lpstr>3_Orgânico</vt:lpstr>
      <vt:lpstr>UM JOGO DE TABULEIRO BILÍNGUE PARA ENSINO DE HISTÓRIA, CULTURA/IDENTIDADE SURDA E LIBRAS NO ENSINO FUNDAMENTAL </vt:lpstr>
      <vt:lpstr>FICHA TÉCNICA</vt:lpstr>
      <vt:lpstr>  ETAPAS PARA CRIAÇÃO DO JOGO   </vt:lpstr>
      <vt:lpstr>Para o desenvolvimento do produto, esta pesquisa seguiu os seis princípios elencados por Antônio e Prado (2023) para a construção de materiais visuais para surdos. </vt:lpstr>
      <vt:lpstr>CARACTERÍSTICAS  DO PRODUTO</vt:lpstr>
      <vt:lpstr>As cartas do jogo</vt:lpstr>
      <vt:lpstr>Apresentação do PowerPoint</vt:lpstr>
      <vt:lpstr>Apresentação do PowerPoint</vt:lpstr>
      <vt:lpstr>Apresentação do PowerPoint</vt:lpstr>
      <vt:lpstr> Filmagem do produto</vt:lpstr>
      <vt:lpstr>Edição  e legendagem do produto</vt:lpstr>
      <vt:lpstr>Finalização do vídeos</vt:lpstr>
      <vt:lpstr>Um jogo de trilha denominado  “Jogo: História, cultura e Libras/HCL”.  </vt:lpstr>
      <vt:lpstr>Apresentação do PowerPoint</vt:lpstr>
      <vt:lpstr> AS CARTAS PRONTAS</vt:lpstr>
      <vt:lpstr>O MANUAL</vt:lpstr>
      <vt:lpstr>OS PINOS</vt:lpstr>
      <vt:lpstr>PRODUTO FINAL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Rosana</dc:creator>
  <cp:lastModifiedBy>Rosana</cp:lastModifiedBy>
  <cp:revision>2</cp:revision>
  <dcterms:modified xsi:type="dcterms:W3CDTF">2026-07-20T17:41:28Z</dcterms:modified>
</cp:coreProperties>
</file>