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57" r:id="rId1"/>
  </p:sldMasterIdLst>
  <p:notesMasterIdLst>
    <p:notesMasterId r:id="rId23"/>
  </p:notesMasterIdLst>
  <p:sldIdLst>
    <p:sldId id="256" r:id="rId2"/>
    <p:sldId id="259" r:id="rId3"/>
    <p:sldId id="267" r:id="rId4"/>
    <p:sldId id="283" r:id="rId5"/>
    <p:sldId id="290" r:id="rId6"/>
    <p:sldId id="284" r:id="rId7"/>
    <p:sldId id="286" r:id="rId8"/>
    <p:sldId id="287" r:id="rId9"/>
    <p:sldId id="288" r:id="rId10"/>
    <p:sldId id="291" r:id="rId11"/>
    <p:sldId id="292" r:id="rId12"/>
    <p:sldId id="299" r:id="rId13"/>
    <p:sldId id="293" r:id="rId14"/>
    <p:sldId id="294" r:id="rId15"/>
    <p:sldId id="296" r:id="rId16"/>
    <p:sldId id="295" r:id="rId17"/>
    <p:sldId id="297" r:id="rId18"/>
    <p:sldId id="298" r:id="rId19"/>
    <p:sldId id="272" r:id="rId20"/>
    <p:sldId id="277" r:id="rId21"/>
    <p:sldId id="278"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47" autoAdjust="0"/>
    <p:restoredTop sz="94660"/>
  </p:normalViewPr>
  <p:slideViewPr>
    <p:cSldViewPr snapToGrid="0">
      <p:cViewPr varScale="1">
        <p:scale>
          <a:sx n="85" d="100"/>
          <a:sy n="85" d="100"/>
        </p:scale>
        <p:origin x="451"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42230715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80300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pt-BR"/>
              <a:t>Clique para editar o título mestre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166608081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390713263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lgn="r" rtl="0">
              <a:spcBef>
                <a:spcPts val="0"/>
              </a:spcBef>
              <a:spcAft>
                <a:spcPts val="0"/>
              </a:spcAft>
              <a:buNone/>
            </a:pPr>
            <a:fld id="{00000000-1234-1234-1234-123412341234}" type="slidenum">
              <a:rPr lang="pt-BR" smtClean="0"/>
              <a:t>‹nº›</a:t>
            </a:fld>
            <a:endParaRPr lang="pt-B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841117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pt-BR"/>
              <a:t>Clique para editar o título mestre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254709728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pt-BR" smtClean="0"/>
              <a:t>‹nº›</a:t>
            </a:fld>
            <a:endParaRPr lang="pt-B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8046116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pt-BR"/>
              <a:t>Clique para editar o título mestre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a:t>Clique para editar o texto mestre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pt-BR"/>
              <a:t>Clique para editar o texto mestre</a:t>
            </a: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91692470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225288477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pt-BR"/>
              <a:t>Clique para editar o título mestre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3723802859"/>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pt-BR"/>
              <a:t>Clique para editar o título mestre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243097214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endParaRPr lang="pt-BR"/>
          </a:p>
        </p:txBody>
      </p:sp>
      <p:sp>
        <p:nvSpPr>
          <p:cNvPr id="5" name="Footer Placeholder 4"/>
          <p:cNvSpPr>
            <a:spLocks noGrp="1"/>
          </p:cNvSpPr>
          <p:nvPr>
            <p:ph type="ftr" sz="quarter" idx="11"/>
          </p:nvPr>
        </p:nvSpPr>
        <p:spPr/>
        <p:txBody>
          <a:bodyPr/>
          <a:lstStyle/>
          <a:p>
            <a:endParaRPr lang="pt-B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1794940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172485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pt-BR"/>
              <a:t>Clique para editar o título mestre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endParaRPr lang="pt-BR"/>
          </a:p>
        </p:txBody>
      </p:sp>
      <p:sp>
        <p:nvSpPr>
          <p:cNvPr id="8" name="Footer Placeholder 7"/>
          <p:cNvSpPr>
            <a:spLocks noGrp="1"/>
          </p:cNvSpPr>
          <p:nvPr>
            <p:ph type="ftr" sz="quarter" idx="11"/>
          </p:nvPr>
        </p:nvSpPr>
        <p:spPr/>
        <p:txBody>
          <a:bodyPr/>
          <a:lstStyle/>
          <a:p>
            <a:endParaRPr lang="pt-B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2818984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endParaRPr lang="pt-BR"/>
          </a:p>
        </p:txBody>
      </p:sp>
      <p:sp>
        <p:nvSpPr>
          <p:cNvPr id="4" name="Footer Placeholder 3"/>
          <p:cNvSpPr>
            <a:spLocks noGrp="1"/>
          </p:cNvSpPr>
          <p:nvPr>
            <p:ph type="ftr" sz="quarter" idx="11"/>
          </p:nvPr>
        </p:nvSpPr>
        <p:spPr/>
        <p:txBody>
          <a:bodyPr/>
          <a:lstStyle/>
          <a:p>
            <a:endParaRPr lang="pt-B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22888027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pt-BR"/>
          </a:p>
        </p:txBody>
      </p:sp>
      <p:sp>
        <p:nvSpPr>
          <p:cNvPr id="3" name="Footer Placeholder 2"/>
          <p:cNvSpPr>
            <a:spLocks noGrp="1"/>
          </p:cNvSpPr>
          <p:nvPr>
            <p:ph type="ftr" sz="quarter" idx="11"/>
          </p:nvPr>
        </p:nvSpPr>
        <p:spPr/>
        <p:txBody>
          <a:bodyPr/>
          <a:lstStyle/>
          <a:p>
            <a:endParaRPr lang="pt-B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399211215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pt-BR"/>
              <a:t>Clique para editar o título mestre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195670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endParaRPr lang="pt-BR"/>
          </a:p>
        </p:txBody>
      </p:sp>
      <p:sp>
        <p:nvSpPr>
          <p:cNvPr id="6" name="Footer Placeholder 5"/>
          <p:cNvSpPr>
            <a:spLocks noGrp="1"/>
          </p:cNvSpPr>
          <p:nvPr>
            <p:ph type="ftr" sz="quarter" idx="11"/>
          </p:nvPr>
        </p:nvSpPr>
        <p:spPr/>
        <p:txBody>
          <a:bodyPr/>
          <a:lstStyle/>
          <a:p>
            <a:endParaRPr lang="pt-B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69380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pt-B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pPr marL="0" lvl="0" indent="0" algn="r" rtl="0">
              <a:spcBef>
                <a:spcPts val="0"/>
              </a:spcBef>
              <a:spcAft>
                <a:spcPts val="0"/>
              </a:spcAft>
              <a:buNone/>
            </a:pPr>
            <a:fld id="{00000000-1234-1234-1234-123412341234}" type="slidenum">
              <a:rPr lang="pt-BR" smtClean="0"/>
              <a:t>‹nº›</a:t>
            </a:fld>
            <a:endParaRPr lang="pt-BR"/>
          </a:p>
        </p:txBody>
      </p:sp>
    </p:spTree>
    <p:extLst>
      <p:ext uri="{BB962C8B-B14F-4D97-AF65-F5344CB8AC3E}">
        <p14:creationId xmlns:p14="http://schemas.microsoft.com/office/powerpoint/2010/main" val="3441991278"/>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Lst>
  <p:hf sldNum="0" hdr="0" ft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s://pt.wikipedia.org/wiki/Hidropisia%20Acesso%20em%2031/10/17"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3"/>
          <p:cNvSpPr txBox="1"/>
          <p:nvPr/>
        </p:nvSpPr>
        <p:spPr>
          <a:xfrm>
            <a:off x="1694501" y="672269"/>
            <a:ext cx="8654142" cy="107721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a:solidFill>
                  <a:schemeClr val="dk1"/>
                </a:solidFill>
                <a:latin typeface="Arial"/>
                <a:ea typeface="Arial"/>
                <a:cs typeface="Arial"/>
                <a:sym typeface="Arial"/>
              </a:rPr>
              <a:t>UNIVERSIDADE FEDERAL FLUMINENSE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800"/>
              <a:buFont typeface="Arial"/>
              <a:buNone/>
            </a:pPr>
            <a:r>
              <a:rPr lang="pt-BR" sz="1800" b="1" i="0" u="none" strike="noStrike" cap="none">
                <a:solidFill>
                  <a:schemeClr val="dk1"/>
                </a:solidFill>
                <a:latin typeface="Arial"/>
                <a:ea typeface="Arial"/>
                <a:cs typeface="Arial"/>
                <a:sym typeface="Arial"/>
              </a:rPr>
              <a:t>INSTITUTO DE BIOLOGIA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800"/>
              <a:buFont typeface="Arial"/>
              <a:buNone/>
            </a:pPr>
            <a:r>
              <a:rPr lang="pt-BR" sz="1800" b="0" i="0" u="none" strike="noStrike" cap="none">
                <a:solidFill>
                  <a:schemeClr val="dk1"/>
                </a:solidFill>
                <a:latin typeface="Arial"/>
                <a:ea typeface="Arial"/>
                <a:cs typeface="Arial"/>
                <a:sym typeface="Arial"/>
              </a:rPr>
              <a:t>CURSO DE MESTRADO PROFISSIONAL EM DIVERSIDADE E INCLUSĀO</a:t>
            </a:r>
            <a:endParaRPr sz="1400" b="0" i="0" u="none" strike="noStrike" cap="none">
              <a:solidFill>
                <a:srgbClr val="000000"/>
              </a:solidFill>
              <a:latin typeface="Arial"/>
              <a:ea typeface="Arial"/>
              <a:cs typeface="Arial"/>
              <a:sym typeface="Arial"/>
            </a:endParaRPr>
          </a:p>
        </p:txBody>
      </p:sp>
      <p:sp>
        <p:nvSpPr>
          <p:cNvPr id="102" name="Google Shape;102;p13"/>
          <p:cNvSpPr txBox="1"/>
          <p:nvPr/>
        </p:nvSpPr>
        <p:spPr>
          <a:xfrm>
            <a:off x="936299" y="5009790"/>
            <a:ext cx="10766100" cy="1092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600"/>
              </a:spcBef>
              <a:spcAft>
                <a:spcPts val="0"/>
              </a:spcAft>
              <a:buClr>
                <a:srgbClr val="000000"/>
              </a:buClr>
              <a:buSzPts val="1800"/>
              <a:buFont typeface="Arial"/>
              <a:buNone/>
            </a:pPr>
            <a:r>
              <a:rPr lang="pt-BR" sz="1800" b="1" i="0" u="none" strike="noStrike" cap="none" dirty="0">
                <a:solidFill>
                  <a:schemeClr val="dk1"/>
                </a:solidFill>
                <a:latin typeface="Arial"/>
                <a:ea typeface="Arial"/>
                <a:cs typeface="Arial"/>
                <a:sym typeface="Arial"/>
              </a:rPr>
              <a:t> MARION VASCONCELOS MOREIRA </a:t>
            </a:r>
            <a:endParaRPr sz="1400" b="0" i="0" u="none" strike="noStrike" cap="none" dirty="0">
              <a:solidFill>
                <a:srgbClr val="000000"/>
              </a:solidFill>
              <a:latin typeface="Arial"/>
              <a:ea typeface="Arial"/>
              <a:cs typeface="Arial"/>
              <a:sym typeface="Arial"/>
            </a:endParaRPr>
          </a:p>
          <a:p>
            <a:pPr lvl="0" algn="ctr">
              <a:spcBef>
                <a:spcPts val="600"/>
              </a:spcBef>
              <a:buSzPts val="1800"/>
            </a:pPr>
            <a:r>
              <a:rPr lang="pt-BR" sz="1800" b="1" i="0" u="none" strike="noStrike" cap="none" dirty="0">
                <a:solidFill>
                  <a:schemeClr val="dk1"/>
                </a:solidFill>
                <a:latin typeface="Arial"/>
                <a:ea typeface="Arial"/>
                <a:cs typeface="Arial"/>
                <a:sym typeface="Arial"/>
              </a:rPr>
              <a:t> </a:t>
            </a:r>
            <a:r>
              <a:rPr lang="pt-BR" sz="1800" b="1" dirty="0"/>
              <a:t>ROSANA MARIA DO PRADO LUZ MEIRELES</a:t>
            </a:r>
            <a:endParaRPr sz="1800" b="0" i="0" u="none" strike="noStrike" cap="none" dirty="0">
              <a:solidFill>
                <a:srgbClr val="000000"/>
              </a:solidFill>
              <a:sym typeface="Arial"/>
            </a:endParaRPr>
          </a:p>
          <a:p>
            <a:pPr marL="0" marR="0" lvl="0" indent="0" algn="ctr" rtl="0">
              <a:lnSpc>
                <a:spcPct val="100000"/>
              </a:lnSpc>
              <a:spcBef>
                <a:spcPts val="60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03" name="Google Shape;103;p13"/>
          <p:cNvSpPr txBox="1"/>
          <p:nvPr/>
        </p:nvSpPr>
        <p:spPr>
          <a:xfrm>
            <a:off x="3271284" y="5720025"/>
            <a:ext cx="60960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pt-BR" sz="1800" b="1" i="0" u="none" strike="noStrike" cap="none" dirty="0">
                <a:solidFill>
                  <a:schemeClr val="dk1"/>
                </a:solidFill>
                <a:latin typeface="Arial"/>
                <a:ea typeface="Arial"/>
                <a:cs typeface="Arial"/>
                <a:sym typeface="Arial"/>
              </a:rPr>
              <a:t>2024</a:t>
            </a:r>
            <a:endParaRPr sz="1400" b="0" i="0" u="none" strike="noStrike" cap="none" dirty="0">
              <a:solidFill>
                <a:srgbClr val="000000"/>
              </a:solidFill>
              <a:latin typeface="Arial"/>
              <a:ea typeface="Arial"/>
              <a:cs typeface="Arial"/>
              <a:sym typeface="Arial"/>
            </a:endParaRPr>
          </a:p>
        </p:txBody>
      </p:sp>
      <p:pic>
        <p:nvPicPr>
          <p:cNvPr id="104" name="Google Shape;104;p13"/>
          <p:cNvPicPr preferRelativeResize="0"/>
          <p:nvPr/>
        </p:nvPicPr>
        <p:blipFill rotWithShape="1">
          <a:blip r:embed="rId3">
            <a:alphaModFix/>
          </a:blip>
          <a:srcRect r="55352"/>
          <a:stretch/>
        </p:blipFill>
        <p:spPr>
          <a:xfrm>
            <a:off x="2504341" y="512018"/>
            <a:ext cx="1286806" cy="733504"/>
          </a:xfrm>
          <a:prstGeom prst="rect">
            <a:avLst/>
          </a:prstGeom>
          <a:noFill/>
          <a:ln>
            <a:noFill/>
          </a:ln>
        </p:spPr>
      </p:pic>
      <p:pic>
        <p:nvPicPr>
          <p:cNvPr id="105" name="Google Shape;105;p13"/>
          <p:cNvPicPr preferRelativeResize="0"/>
          <p:nvPr/>
        </p:nvPicPr>
        <p:blipFill rotWithShape="1">
          <a:blip r:embed="rId4">
            <a:alphaModFix/>
          </a:blip>
          <a:srcRect/>
          <a:stretch/>
        </p:blipFill>
        <p:spPr>
          <a:xfrm>
            <a:off x="8357189" y="504432"/>
            <a:ext cx="784160" cy="808998"/>
          </a:xfrm>
          <a:prstGeom prst="rect">
            <a:avLst/>
          </a:prstGeom>
          <a:noFill/>
          <a:ln>
            <a:noFill/>
          </a:ln>
        </p:spPr>
      </p:pic>
      <p:sp>
        <p:nvSpPr>
          <p:cNvPr id="4" name="CaixaDeTexto 3"/>
          <p:cNvSpPr txBox="1"/>
          <p:nvPr/>
        </p:nvSpPr>
        <p:spPr>
          <a:xfrm>
            <a:off x="1479177" y="3150751"/>
            <a:ext cx="10085294" cy="116955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pt-BR" sz="2800" b="1" dirty="0"/>
              <a:t>A CRIAÇÃO DE UM E-BOOK COMO SUPORTE PARA ORIENTAÇÃO ÀS FAMÍLIAS DE ALUNOS SURDOS  </a:t>
            </a:r>
            <a:endParaRPr lang="pt-BR" sz="2800" dirty="0"/>
          </a:p>
          <a:p>
            <a:endParaRPr lang="pt-BR" dirty="0"/>
          </a:p>
        </p:txBody>
      </p:sp>
      <p:sp>
        <p:nvSpPr>
          <p:cNvPr id="6" name="CaixaDeTexto 5"/>
          <p:cNvSpPr txBox="1"/>
          <p:nvPr/>
        </p:nvSpPr>
        <p:spPr>
          <a:xfrm>
            <a:off x="3034145" y="1981200"/>
            <a:ext cx="5611091" cy="954107"/>
          </a:xfrm>
          <a:prstGeom prst="rect">
            <a:avLst/>
          </a:prstGeom>
          <a:noFill/>
        </p:spPr>
        <p:txBody>
          <a:bodyPr wrap="square" rtlCol="0">
            <a:spAutoFit/>
          </a:bodyPr>
          <a:lstStyle/>
          <a:p>
            <a:pPr algn="ctr"/>
            <a:r>
              <a:rPr lang="pt-BR" sz="2800" dirty="0"/>
              <a:t>Produto resultante de dissertação de mestrado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730444" y="330473"/>
            <a:ext cx="9183189" cy="178510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pt-BR" sz="2400" dirty="0"/>
              <a:t>Este é um e-book para a formação de professores que pretendem investir na orientação familiar como estratégia fundamental para apoiar o desenvolvimento de alunos surdos. A seguir veremos alguns detalhes do nosso e-book:</a:t>
            </a:r>
          </a:p>
          <a:p>
            <a:endParaRPr lang="pt-BR" dirty="0"/>
          </a:p>
        </p:txBody>
      </p:sp>
      <p:pic>
        <p:nvPicPr>
          <p:cNvPr id="4" name="Imagem 3"/>
          <p:cNvPicPr/>
          <p:nvPr/>
        </p:nvPicPr>
        <p:blipFill rotWithShape="1">
          <a:blip r:embed="rId2"/>
          <a:srcRect l="34754" t="19644" r="35938" b="11198"/>
          <a:stretch/>
        </p:blipFill>
        <p:spPr bwMode="auto">
          <a:xfrm>
            <a:off x="3135086" y="2547257"/>
            <a:ext cx="3252655" cy="3634377"/>
          </a:xfrm>
          <a:prstGeom prst="rect">
            <a:avLst/>
          </a:prstGeom>
          <a:ln>
            <a:noFill/>
          </a:ln>
          <a:extLst>
            <a:ext uri="{53640926-AAD7-44D8-BBD7-CCE9431645EC}">
              <a14:shadowObscured xmlns:a14="http://schemas.microsoft.com/office/drawing/2010/main"/>
            </a:ext>
          </a:extLst>
        </p:spPr>
      </p:pic>
      <p:pic>
        <p:nvPicPr>
          <p:cNvPr id="5" name="Imagem 4"/>
          <p:cNvPicPr/>
          <p:nvPr/>
        </p:nvPicPr>
        <p:blipFill rotWithShape="1">
          <a:blip r:embed="rId3"/>
          <a:srcRect l="34168" t="15191" r="35210" b="14588"/>
          <a:stretch/>
        </p:blipFill>
        <p:spPr bwMode="auto">
          <a:xfrm>
            <a:off x="6468425" y="2705177"/>
            <a:ext cx="3252648" cy="3430859"/>
          </a:xfrm>
          <a:prstGeom prst="rect">
            <a:avLst/>
          </a:prstGeom>
          <a:ln>
            <a:noFill/>
          </a:ln>
          <a:extLst>
            <a:ext uri="{53640926-AAD7-44D8-BBD7-CCE9431645EC}">
              <a14:shadowObscured xmlns:a14="http://schemas.microsoft.com/office/drawing/2010/main"/>
            </a:ext>
          </a:extLst>
        </p:spPr>
      </p:pic>
      <p:sp>
        <p:nvSpPr>
          <p:cNvPr id="6" name="CaixaDeTexto 5"/>
          <p:cNvSpPr txBox="1"/>
          <p:nvPr/>
        </p:nvSpPr>
        <p:spPr>
          <a:xfrm>
            <a:off x="3925392" y="2259470"/>
            <a:ext cx="4088674" cy="400110"/>
          </a:xfrm>
          <a:prstGeom prst="rect">
            <a:avLst/>
          </a:prstGeom>
          <a:noFill/>
        </p:spPr>
        <p:txBody>
          <a:bodyPr wrap="square" rtlCol="0">
            <a:spAutoFit/>
          </a:bodyPr>
          <a:lstStyle/>
          <a:p>
            <a:pPr algn="ctr"/>
            <a:r>
              <a:rPr lang="pt-BR" sz="2000" dirty="0"/>
              <a:t>Capa e contracapa do e-book</a:t>
            </a:r>
          </a:p>
        </p:txBody>
      </p:sp>
    </p:spTree>
    <p:extLst>
      <p:ext uri="{BB962C8B-B14F-4D97-AF65-F5344CB8AC3E}">
        <p14:creationId xmlns:p14="http://schemas.microsoft.com/office/powerpoint/2010/main" val="2550380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rotWithShape="1">
          <a:blip r:embed="rId2"/>
          <a:srcRect l="29452" t="13881" r="31662" b="5688"/>
          <a:stretch/>
        </p:blipFill>
        <p:spPr bwMode="auto">
          <a:xfrm>
            <a:off x="1144151" y="206188"/>
            <a:ext cx="6215871" cy="6445623"/>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3" name="CaixaDeTexto 2"/>
          <p:cNvSpPr txBox="1"/>
          <p:nvPr/>
        </p:nvSpPr>
        <p:spPr>
          <a:xfrm>
            <a:off x="8265459" y="2599765"/>
            <a:ext cx="3926541" cy="104644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sz="1600" dirty="0"/>
              <a:t>Podemos ver a página com o sumário e todos os assuntos abordados no e-book.</a:t>
            </a:r>
          </a:p>
          <a:p>
            <a:endParaRPr lang="pt-BR" dirty="0"/>
          </a:p>
        </p:txBody>
      </p:sp>
      <p:sp>
        <p:nvSpPr>
          <p:cNvPr id="6" name="Seta: para Baixo 5">
            <a:extLst>
              <a:ext uri="{FF2B5EF4-FFF2-40B4-BE49-F238E27FC236}">
                <a16:creationId xmlns:a16="http://schemas.microsoft.com/office/drawing/2014/main" id="{992AC868-E4B6-2CF3-414E-0FFA408FE931}"/>
              </a:ext>
            </a:extLst>
          </p:cNvPr>
          <p:cNvSpPr/>
          <p:nvPr/>
        </p:nvSpPr>
        <p:spPr>
          <a:xfrm rot="5400000">
            <a:off x="7826764" y="2800256"/>
            <a:ext cx="231930" cy="645459"/>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147921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BE610555-5E00-B918-05DF-33792D0AFB8C}"/>
              </a:ext>
            </a:extLst>
          </p:cNvPr>
          <p:cNvPicPr>
            <a:picLocks noChangeAspect="1"/>
          </p:cNvPicPr>
          <p:nvPr/>
        </p:nvPicPr>
        <p:blipFill>
          <a:blip r:embed="rId2"/>
          <a:stretch>
            <a:fillRect/>
          </a:stretch>
        </p:blipFill>
        <p:spPr>
          <a:xfrm>
            <a:off x="880262" y="36804"/>
            <a:ext cx="6058419" cy="6671067"/>
          </a:xfrm>
          <a:prstGeom prst="rect">
            <a:avLst/>
          </a:prstGeom>
        </p:spPr>
      </p:pic>
      <p:sp>
        <p:nvSpPr>
          <p:cNvPr id="3" name="CaixaDeTexto 2">
            <a:extLst>
              <a:ext uri="{FF2B5EF4-FFF2-40B4-BE49-F238E27FC236}">
                <a16:creationId xmlns:a16="http://schemas.microsoft.com/office/drawing/2014/main" id="{E5395DC2-BBEC-F714-11ED-A9703B0ADABC}"/>
              </a:ext>
            </a:extLst>
          </p:cNvPr>
          <p:cNvSpPr txBox="1"/>
          <p:nvPr/>
        </p:nvSpPr>
        <p:spPr>
          <a:xfrm>
            <a:off x="7017274" y="3056964"/>
            <a:ext cx="5020247"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pt-BR" sz="1800" dirty="0"/>
              <a:t> </a:t>
            </a:r>
            <a:r>
              <a:rPr lang="pt-BR" sz="1600" dirty="0"/>
              <a:t>Temos a página que inicia a conversa por um relato da minha história de vida, fazendo uma relação com a minha família e meu desenvolvimento escolar e acadêmico.</a:t>
            </a:r>
          </a:p>
          <a:p>
            <a:endParaRPr lang="pt-BR" dirty="0"/>
          </a:p>
        </p:txBody>
      </p:sp>
      <p:pic>
        <p:nvPicPr>
          <p:cNvPr id="4" name="Imagem 3">
            <a:extLst>
              <a:ext uri="{FF2B5EF4-FFF2-40B4-BE49-F238E27FC236}">
                <a16:creationId xmlns:a16="http://schemas.microsoft.com/office/drawing/2014/main" id="{D3B062E6-8B1F-657F-69F1-FA204D36194D}"/>
              </a:ext>
            </a:extLst>
          </p:cNvPr>
          <p:cNvPicPr>
            <a:picLocks noChangeAspect="1"/>
          </p:cNvPicPr>
          <p:nvPr/>
        </p:nvPicPr>
        <p:blipFill>
          <a:blip r:embed="rId3"/>
          <a:stretch>
            <a:fillRect/>
          </a:stretch>
        </p:blipFill>
        <p:spPr>
          <a:xfrm rot="5400000">
            <a:off x="6691096" y="3649504"/>
            <a:ext cx="286537" cy="670618"/>
          </a:xfrm>
          <a:prstGeom prst="rect">
            <a:avLst/>
          </a:prstGeom>
        </p:spPr>
      </p:pic>
    </p:spTree>
    <p:extLst>
      <p:ext uri="{BB962C8B-B14F-4D97-AF65-F5344CB8AC3E}">
        <p14:creationId xmlns:p14="http://schemas.microsoft.com/office/powerpoint/2010/main" val="394457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rotWithShape="1">
          <a:blip r:embed="rId2"/>
          <a:srcRect l="34313" t="17024" r="36524" b="7526"/>
          <a:stretch/>
        </p:blipFill>
        <p:spPr bwMode="auto">
          <a:xfrm>
            <a:off x="1567543" y="1299210"/>
            <a:ext cx="4389120" cy="5219156"/>
          </a:xfrm>
          <a:prstGeom prst="rect">
            <a:avLst/>
          </a:prstGeom>
          <a:ln>
            <a:noFill/>
          </a:ln>
          <a:extLst>
            <a:ext uri="{53640926-AAD7-44D8-BBD7-CCE9431645EC}">
              <a14:shadowObscured xmlns:a14="http://schemas.microsoft.com/office/drawing/2010/main"/>
            </a:ext>
          </a:extLst>
        </p:spPr>
      </p:pic>
      <p:pic>
        <p:nvPicPr>
          <p:cNvPr id="3" name="Imagem 2"/>
          <p:cNvPicPr/>
          <p:nvPr/>
        </p:nvPicPr>
        <p:blipFill rotWithShape="1">
          <a:blip r:embed="rId3"/>
          <a:srcRect l="34315" t="21738" r="35781" b="6205"/>
          <a:stretch/>
        </p:blipFill>
        <p:spPr bwMode="auto">
          <a:xfrm>
            <a:off x="6660333" y="1299210"/>
            <a:ext cx="4508410" cy="5219156"/>
          </a:xfrm>
          <a:prstGeom prst="rect">
            <a:avLst/>
          </a:prstGeom>
          <a:ln>
            <a:noFill/>
          </a:ln>
          <a:extLst>
            <a:ext uri="{53640926-AAD7-44D8-BBD7-CCE9431645EC}">
              <a14:shadowObscured xmlns:a14="http://schemas.microsoft.com/office/drawing/2010/main"/>
            </a:ext>
          </a:extLst>
        </p:spPr>
      </p:pic>
      <p:sp>
        <p:nvSpPr>
          <p:cNvPr id="4" name="CaixaDeTexto 3"/>
          <p:cNvSpPr txBox="1"/>
          <p:nvPr/>
        </p:nvSpPr>
        <p:spPr>
          <a:xfrm>
            <a:off x="2116183" y="418011"/>
            <a:ext cx="8699863" cy="1138773"/>
          </a:xfrm>
          <a:prstGeom prst="rect">
            <a:avLst/>
          </a:prstGeom>
          <a:noFill/>
        </p:spPr>
        <p:txBody>
          <a:bodyPr wrap="square" rtlCol="0">
            <a:spAutoFit/>
          </a:bodyPr>
          <a:lstStyle/>
          <a:p>
            <a:pPr algn="ctr"/>
            <a:r>
              <a:rPr lang="pt-BR" sz="1800" dirty="0"/>
              <a:t>Logo após ao relato de minha experiência, fazemos um contraponto com a mesma história relatada pela Rosana que foi minha professora e vivenciou a história vista por um outro prisma.</a:t>
            </a:r>
          </a:p>
          <a:p>
            <a:endParaRPr lang="pt-BR" dirty="0"/>
          </a:p>
        </p:txBody>
      </p:sp>
    </p:spTree>
    <p:extLst>
      <p:ext uri="{BB962C8B-B14F-4D97-AF65-F5344CB8AC3E}">
        <p14:creationId xmlns:p14="http://schemas.microsoft.com/office/powerpoint/2010/main" val="2076070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rotWithShape="1">
          <a:blip r:embed="rId2"/>
          <a:srcRect l="34461" t="16762" r="35632" b="8554"/>
          <a:stretch/>
        </p:blipFill>
        <p:spPr bwMode="auto">
          <a:xfrm>
            <a:off x="783771" y="1366575"/>
            <a:ext cx="3644263" cy="520348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3" name="Imagem 2"/>
          <p:cNvPicPr/>
          <p:nvPr/>
        </p:nvPicPr>
        <p:blipFill rotWithShape="1">
          <a:blip r:embed="rId3"/>
          <a:srcRect l="34163" t="14142" r="35495" b="10927"/>
          <a:stretch/>
        </p:blipFill>
        <p:spPr bwMode="auto">
          <a:xfrm>
            <a:off x="4689566" y="1366575"/>
            <a:ext cx="3646987" cy="5203480"/>
          </a:xfrm>
          <a:prstGeom prst="rect">
            <a:avLst/>
          </a:prstGeom>
          <a:ln>
            <a:noFill/>
          </a:ln>
          <a:extLst>
            <a:ext uri="{53640926-AAD7-44D8-BBD7-CCE9431645EC}">
              <a14:shadowObscured xmlns:a14="http://schemas.microsoft.com/office/drawing/2010/main"/>
            </a:ext>
          </a:extLst>
        </p:spPr>
      </p:pic>
      <p:pic>
        <p:nvPicPr>
          <p:cNvPr id="7" name="Imagem 6"/>
          <p:cNvPicPr>
            <a:picLocks noChangeAspect="1"/>
          </p:cNvPicPr>
          <p:nvPr/>
        </p:nvPicPr>
        <p:blipFill>
          <a:blip r:embed="rId4"/>
          <a:stretch>
            <a:fillRect/>
          </a:stretch>
        </p:blipFill>
        <p:spPr>
          <a:xfrm>
            <a:off x="8503920" y="1366575"/>
            <a:ext cx="3422469" cy="5203480"/>
          </a:xfrm>
          <a:prstGeom prst="rect">
            <a:avLst/>
          </a:prstGeom>
        </p:spPr>
      </p:pic>
      <p:sp>
        <p:nvSpPr>
          <p:cNvPr id="8" name="CaixaDeTexto 7"/>
          <p:cNvSpPr txBox="1"/>
          <p:nvPr/>
        </p:nvSpPr>
        <p:spPr>
          <a:xfrm>
            <a:off x="2427062" y="535578"/>
            <a:ext cx="8780870" cy="400110"/>
          </a:xfrm>
          <a:prstGeom prst="rect">
            <a:avLst/>
          </a:prstGeom>
          <a:noFill/>
        </p:spPr>
        <p:txBody>
          <a:bodyPr wrap="square" rtlCol="0">
            <a:spAutoFit/>
          </a:bodyPr>
          <a:lstStyle/>
          <a:p>
            <a:pPr algn="ctr"/>
            <a:r>
              <a:rPr lang="pt-BR" sz="2000" b="1" dirty="0"/>
              <a:t>Nas imagens, mostramos os principais temas trabalhados no e-book</a:t>
            </a:r>
          </a:p>
        </p:txBody>
      </p:sp>
    </p:spTree>
    <p:extLst>
      <p:ext uri="{BB962C8B-B14F-4D97-AF65-F5344CB8AC3E}">
        <p14:creationId xmlns:p14="http://schemas.microsoft.com/office/powerpoint/2010/main" val="10522399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rotWithShape="1">
          <a:blip r:embed="rId2"/>
          <a:srcRect l="34903" t="16238" r="36685" b="15633"/>
          <a:stretch/>
        </p:blipFill>
        <p:spPr bwMode="auto">
          <a:xfrm>
            <a:off x="731520" y="1306288"/>
            <a:ext cx="3320505" cy="5070021"/>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3" name="Imagem 2"/>
          <p:cNvPicPr/>
          <p:nvPr/>
        </p:nvPicPr>
        <p:blipFill rotWithShape="1">
          <a:blip r:embed="rId3"/>
          <a:srcRect l="34316" t="13357" r="35194" b="11974"/>
          <a:stretch/>
        </p:blipFill>
        <p:spPr bwMode="auto">
          <a:xfrm>
            <a:off x="8098971" y="992778"/>
            <a:ext cx="3526972" cy="533128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pic>
        <p:nvPicPr>
          <p:cNvPr id="4" name="Imagem 3"/>
          <p:cNvPicPr>
            <a:picLocks noChangeAspect="1"/>
          </p:cNvPicPr>
          <p:nvPr/>
        </p:nvPicPr>
        <p:blipFill>
          <a:blip r:embed="rId4"/>
          <a:stretch>
            <a:fillRect/>
          </a:stretch>
        </p:blipFill>
        <p:spPr>
          <a:xfrm>
            <a:off x="4442460" y="992777"/>
            <a:ext cx="3356066" cy="5364571"/>
          </a:xfrm>
          <a:prstGeom prst="rect">
            <a:avLst/>
          </a:prstGeom>
        </p:spPr>
      </p:pic>
    </p:spTree>
    <p:extLst>
      <p:ext uri="{BB962C8B-B14F-4D97-AF65-F5344CB8AC3E}">
        <p14:creationId xmlns:p14="http://schemas.microsoft.com/office/powerpoint/2010/main" val="4174450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rotWithShape="1">
          <a:blip r:embed="rId2"/>
          <a:srcRect l="34021" t="13357" r="35490" b="15642"/>
          <a:stretch/>
        </p:blipFill>
        <p:spPr bwMode="auto">
          <a:xfrm>
            <a:off x="6139543" y="822960"/>
            <a:ext cx="4637314" cy="5512526"/>
          </a:xfrm>
          <a:prstGeom prst="rect">
            <a:avLst/>
          </a:prstGeom>
          <a:ln>
            <a:noFill/>
          </a:ln>
          <a:extLst>
            <a:ext uri="{53640926-AAD7-44D8-BBD7-CCE9431645EC}">
              <a14:shadowObscured xmlns:a14="http://schemas.microsoft.com/office/drawing/2010/main"/>
            </a:ext>
          </a:extLst>
        </p:spPr>
      </p:pic>
      <p:pic>
        <p:nvPicPr>
          <p:cNvPr id="4" name="Imagem 3"/>
          <p:cNvPicPr>
            <a:picLocks noChangeAspect="1"/>
          </p:cNvPicPr>
          <p:nvPr/>
        </p:nvPicPr>
        <p:blipFill>
          <a:blip r:embed="rId3"/>
          <a:stretch>
            <a:fillRect/>
          </a:stretch>
        </p:blipFill>
        <p:spPr>
          <a:xfrm>
            <a:off x="1580606" y="822960"/>
            <a:ext cx="4232365" cy="5512526"/>
          </a:xfrm>
          <a:prstGeom prst="rect">
            <a:avLst/>
          </a:prstGeom>
        </p:spPr>
      </p:pic>
    </p:spTree>
    <p:extLst>
      <p:ext uri="{BB962C8B-B14F-4D97-AF65-F5344CB8AC3E}">
        <p14:creationId xmlns:p14="http://schemas.microsoft.com/office/powerpoint/2010/main" val="176340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763487" y="600891"/>
            <a:ext cx="4044450" cy="5270499"/>
          </a:xfrm>
          <a:prstGeom prst="rect">
            <a:avLst/>
          </a:prstGeom>
        </p:spPr>
      </p:pic>
      <p:pic>
        <p:nvPicPr>
          <p:cNvPr id="3" name="Imagem 2"/>
          <p:cNvPicPr/>
          <p:nvPr/>
        </p:nvPicPr>
        <p:blipFill rotWithShape="1">
          <a:blip r:embed="rId3"/>
          <a:srcRect l="34166" t="21476" r="37399" b="5150"/>
          <a:stretch/>
        </p:blipFill>
        <p:spPr bwMode="auto">
          <a:xfrm>
            <a:off x="6130470" y="600891"/>
            <a:ext cx="4228375" cy="5303520"/>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5793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532579" y="1159778"/>
            <a:ext cx="9753985" cy="2923877"/>
          </a:xfrm>
          <a:prstGeom prst="rect">
            <a:avLst/>
          </a:prstGeom>
          <a:noFill/>
        </p:spPr>
        <p:txBody>
          <a:bodyPr wrap="square" rtlCol="0">
            <a:spAutoFit/>
          </a:bodyPr>
          <a:lstStyle/>
          <a:p>
            <a:pPr algn="just"/>
            <a:r>
              <a:rPr lang="pt-BR" sz="2400" dirty="0"/>
              <a:t>Esperamos que esse e-book contribua para a formação de professores e que esses professores possam impactar a vida de alunos surdos e suas famílias de maneira positiva e consciente para a constituição de uma educação de surdos mais democrática.</a:t>
            </a:r>
          </a:p>
          <a:p>
            <a:pPr algn="just"/>
            <a:r>
              <a:rPr lang="pt-BR" sz="2400" dirty="0"/>
              <a:t>E que esse impacto na educação de surdos possa crescer, envolver cada vez mais famílias e que juntos possamos ajudar a escrever uma mudança na história da educação de surdos.</a:t>
            </a:r>
          </a:p>
          <a:p>
            <a:pPr algn="just"/>
            <a:endParaRPr lang="pt-BR" sz="1600" dirty="0"/>
          </a:p>
        </p:txBody>
      </p:sp>
      <p:pic>
        <p:nvPicPr>
          <p:cNvPr id="5" name="Imagem 4">
            <a:extLst>
              <a:ext uri="{FF2B5EF4-FFF2-40B4-BE49-F238E27FC236}">
                <a16:creationId xmlns:a16="http://schemas.microsoft.com/office/drawing/2014/main" id="{C5B1A157-1AB5-5839-3822-C59F794FF600}"/>
              </a:ext>
            </a:extLst>
          </p:cNvPr>
          <p:cNvPicPr>
            <a:picLocks noChangeAspect="1"/>
          </p:cNvPicPr>
          <p:nvPr/>
        </p:nvPicPr>
        <p:blipFill>
          <a:blip r:embed="rId2"/>
          <a:stretch>
            <a:fillRect/>
          </a:stretch>
        </p:blipFill>
        <p:spPr>
          <a:xfrm>
            <a:off x="4948687" y="4083655"/>
            <a:ext cx="2474090" cy="2829648"/>
          </a:xfrm>
          <a:prstGeom prst="rect">
            <a:avLst/>
          </a:prstGeom>
        </p:spPr>
      </p:pic>
    </p:spTree>
    <p:extLst>
      <p:ext uri="{BB962C8B-B14F-4D97-AF65-F5344CB8AC3E}">
        <p14:creationId xmlns:p14="http://schemas.microsoft.com/office/powerpoint/2010/main" val="2820863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12618" y="318654"/>
            <a:ext cx="11319164" cy="7509748"/>
          </a:xfrm>
          <a:prstGeom prst="rect">
            <a:avLst/>
          </a:prstGeom>
          <a:noFill/>
        </p:spPr>
        <p:txBody>
          <a:bodyPr wrap="square" rtlCol="0">
            <a:spAutoFit/>
          </a:bodyPr>
          <a:lstStyle/>
          <a:p>
            <a:pPr algn="ctr"/>
            <a:r>
              <a:rPr lang="pt-BR" sz="2800" b="1" dirty="0"/>
              <a:t>Referências</a:t>
            </a:r>
            <a:endParaRPr lang="pt-BR" sz="2800" dirty="0"/>
          </a:p>
          <a:p>
            <a:r>
              <a:rPr lang="pt-BR" dirty="0"/>
              <a:t> </a:t>
            </a:r>
          </a:p>
          <a:p>
            <a:r>
              <a:rPr lang="pt-BR" sz="1600" dirty="0"/>
              <a:t>ANDERY, Alberto. A; NETO, Alfred </a:t>
            </a:r>
            <a:r>
              <a:rPr lang="pt-BR" sz="1600" dirty="0" err="1"/>
              <a:t>Naffah</a:t>
            </a:r>
            <a:r>
              <a:rPr lang="pt-BR" sz="1600" dirty="0"/>
              <a:t>; CIAMPA, Antônio da C; CARONE, </a:t>
            </a:r>
            <a:r>
              <a:rPr lang="pt-BR" sz="1600" dirty="0" err="1"/>
              <a:t>Iray</a:t>
            </a:r>
            <a:r>
              <a:rPr lang="pt-BR" sz="1600" dirty="0"/>
              <a:t>; LIBANÊO; José. C; REIS, José. R. T; MIRANDA, Marília C. de; LANE (org.), Silvia. T. M; CODO (org.), Wanderley. </a:t>
            </a:r>
            <a:r>
              <a:rPr lang="pt-BR" sz="1600" b="1" dirty="0"/>
              <a:t>Psicologia Social. O homem em movimento</a:t>
            </a:r>
            <a:r>
              <a:rPr lang="pt-BR" sz="1600" dirty="0"/>
              <a:t>. 8. ed. Editora Brasiliense, São Paulo, 1989.</a:t>
            </a:r>
          </a:p>
          <a:p>
            <a:r>
              <a:rPr lang="pt-BR" sz="1600" dirty="0"/>
              <a:t>BRASIL. </a:t>
            </a:r>
            <a:r>
              <a:rPr lang="pt-BR" sz="1600" b="1" dirty="0"/>
              <a:t>Lei nº 10.436 de 24 de abril de 2002</a:t>
            </a:r>
            <a:r>
              <a:rPr lang="pt-BR" sz="1600" dirty="0"/>
              <a:t>. Brasília: Presidência da República, 2002.</a:t>
            </a:r>
          </a:p>
          <a:p>
            <a:r>
              <a:rPr lang="pt-BR" sz="1600" dirty="0"/>
              <a:t>______. </a:t>
            </a:r>
            <a:r>
              <a:rPr lang="pt-BR" sz="1600" b="1" dirty="0"/>
              <a:t>Decreto nº 5.626 de 22 de dezembro de 2005</a:t>
            </a:r>
            <a:r>
              <a:rPr lang="pt-BR" sz="1600" dirty="0"/>
              <a:t>. Brasília: Presidência da República, 2005.</a:t>
            </a:r>
          </a:p>
          <a:p>
            <a:r>
              <a:rPr lang="pt-BR" sz="1600" dirty="0"/>
              <a:t>DONDIS, D. A. </a:t>
            </a:r>
            <a:r>
              <a:rPr lang="pt-BR" sz="1600" b="1" dirty="0"/>
              <a:t>Sintaxe da linguagem visual. </a:t>
            </a:r>
            <a:r>
              <a:rPr lang="pt-BR" sz="1600" dirty="0"/>
              <a:t>São Paulo; Martins Fontes, 2007.</a:t>
            </a:r>
          </a:p>
          <a:p>
            <a:r>
              <a:rPr lang="pt-BR" sz="1600" dirty="0"/>
              <a:t>FIAMENGHI</a:t>
            </a:r>
            <a:r>
              <a:rPr lang="pt-BR" sz="1600" b="1" dirty="0"/>
              <a:t>, </a:t>
            </a:r>
            <a:r>
              <a:rPr lang="pt-BR" sz="1600" dirty="0"/>
              <a:t>Geraldo Jr.; MESSA, Alcione. Pais, Filhos e Deficiência: Estudos sobre as relações familiares. </a:t>
            </a:r>
            <a:r>
              <a:rPr lang="pt-BR" sz="1600" i="1" dirty="0"/>
              <a:t>Psicologia, Ciência e Profissão</a:t>
            </a:r>
            <a:r>
              <a:rPr lang="pt-BR" sz="1600" dirty="0"/>
              <a:t>, São Paulo: Universidade Presbiteriana Mackenzie, 2007.</a:t>
            </a:r>
          </a:p>
          <a:p>
            <a:r>
              <a:rPr lang="pt-BR" sz="1600" dirty="0"/>
              <a:t> </a:t>
            </a:r>
          </a:p>
          <a:p>
            <a:r>
              <a:rPr lang="pt-BR" sz="1600" dirty="0"/>
              <a:t>FREEMAN, R. D. CARBIN, C. F. BOESE, R.J. MJ/CORDE. </a:t>
            </a:r>
            <a:r>
              <a:rPr lang="pt-BR" sz="1600" b="1" dirty="0"/>
              <a:t>Seu filho não escuta? Um guia para todos que lidam com crianças surdas.</a:t>
            </a:r>
            <a:r>
              <a:rPr lang="pt-BR" sz="1600" dirty="0"/>
              <a:t> Brasília. 1999.</a:t>
            </a:r>
          </a:p>
          <a:p>
            <a:r>
              <a:rPr lang="pt-BR" sz="1600" dirty="0"/>
              <a:t>GIL, Antônio </a:t>
            </a:r>
            <a:r>
              <a:rPr lang="pt-BR" sz="1600" dirty="0" err="1"/>
              <a:t>Carlos.</a:t>
            </a:r>
            <a:r>
              <a:rPr lang="pt-BR" sz="1600" b="1" dirty="0" err="1"/>
              <a:t>Como</a:t>
            </a:r>
            <a:r>
              <a:rPr lang="pt-BR" sz="1600" b="1" dirty="0"/>
              <a:t> elaborar projetos de pesquisa</a:t>
            </a:r>
            <a:r>
              <a:rPr lang="pt-BR" sz="1600" dirty="0"/>
              <a:t> 4. ed. São Paulo: Atlas, 2002.</a:t>
            </a:r>
          </a:p>
          <a:p>
            <a:r>
              <a:rPr lang="pt-BR" sz="1600" dirty="0"/>
              <a:t> </a:t>
            </a:r>
          </a:p>
          <a:p>
            <a:r>
              <a:rPr lang="pt-BR" sz="1600" dirty="0"/>
              <a:t>GOLDFELD, M. </a:t>
            </a:r>
            <a:r>
              <a:rPr lang="pt-BR" sz="1600" b="1" dirty="0"/>
              <a:t>A criança surda: linguagem e cognição numa perspectiva </a:t>
            </a:r>
            <a:r>
              <a:rPr lang="pt-BR" sz="1600" b="1" dirty="0" err="1"/>
              <a:t>sóciointeracionista</a:t>
            </a:r>
            <a:r>
              <a:rPr lang="pt-BR" sz="1600" dirty="0"/>
              <a:t>. 2 ed. São Paulo: </a:t>
            </a:r>
            <a:r>
              <a:rPr lang="pt-BR" sz="1600" dirty="0" err="1"/>
              <a:t>Plexus</a:t>
            </a:r>
            <a:r>
              <a:rPr lang="pt-BR" sz="1600" dirty="0"/>
              <a:t>, 1997.</a:t>
            </a:r>
          </a:p>
          <a:p>
            <a:r>
              <a:rPr lang="pt-BR" sz="1600" dirty="0"/>
              <a:t> </a:t>
            </a:r>
          </a:p>
          <a:p>
            <a:r>
              <a:rPr lang="pt-BR" sz="1600" dirty="0"/>
              <a:t>GUARINELLO, Ana Cristina; CLAUDIO, Débora Pereira; FESTA, Priscila Soares</a:t>
            </a:r>
          </a:p>
          <a:p>
            <a:r>
              <a:rPr lang="pt-BR" sz="1600" dirty="0"/>
              <a:t>Vidal; PACIORNIK, Roseli. </a:t>
            </a:r>
            <a:r>
              <a:rPr lang="pt-BR" sz="1600" b="1" dirty="0"/>
              <a:t>Reflexões sobre as interações linguísticas entre familiares ouvintes - filhos surdos. </a:t>
            </a:r>
            <a:r>
              <a:rPr lang="pt-BR" sz="1600" i="1" dirty="0" err="1"/>
              <a:t>Tuiuti</a:t>
            </a:r>
            <a:r>
              <a:rPr lang="pt-BR" sz="1600" i="1" dirty="0"/>
              <a:t>: Ciência e Cultura</a:t>
            </a:r>
            <a:r>
              <a:rPr lang="pt-BR" sz="1600" dirty="0"/>
              <a:t>, Curitiba, n. 46, p. 151-168, 2013.</a:t>
            </a:r>
          </a:p>
          <a:p>
            <a:r>
              <a:rPr lang="pt-BR" sz="1600" dirty="0"/>
              <a:t> </a:t>
            </a:r>
          </a:p>
          <a:p>
            <a:r>
              <a:rPr lang="pt-BR" sz="1600" dirty="0"/>
              <a:t>KELMAN, Celeste Azulay; SILVA, Daniele Nunes Henrique; AMORIM, Ana Cecília Ferreira de; MONTEIRO Rosa Maria Godinho; AZEVEDO, Daisy Cristina. Surdez e família: facetas das relações parentais no cotidiano comunicativo bilíngue. </a:t>
            </a:r>
            <a:r>
              <a:rPr lang="pt-BR" sz="1600" i="1" dirty="0"/>
              <a:t>Linhas </a:t>
            </a:r>
            <a:r>
              <a:rPr lang="pt-BR" sz="1600" i="1" dirty="0" err="1"/>
              <a:t>Críticas</a:t>
            </a:r>
            <a:r>
              <a:rPr lang="pt-BR" sz="1600" dirty="0" err="1"/>
              <a:t>,Universidade</a:t>
            </a:r>
            <a:r>
              <a:rPr lang="pt-BR" sz="1600" dirty="0"/>
              <a:t> de Brasília, v. 17, n. 33, p. 341-365, maio-ago., 2011.</a:t>
            </a:r>
          </a:p>
          <a:p>
            <a:r>
              <a:rPr lang="pt-BR" sz="1600" dirty="0"/>
              <a:t> </a:t>
            </a:r>
            <a:r>
              <a:rPr lang="pt-BR" dirty="0"/>
              <a:t> 	</a:t>
            </a:r>
          </a:p>
          <a:p>
            <a:r>
              <a:rPr lang="pt-BR" dirty="0"/>
              <a:t> </a:t>
            </a:r>
          </a:p>
          <a:p>
            <a:r>
              <a:rPr lang="pt-BR" dirty="0"/>
              <a:t> </a:t>
            </a:r>
          </a:p>
          <a:p>
            <a:r>
              <a:rPr lang="pt-BR" dirty="0"/>
              <a:t> </a:t>
            </a:r>
          </a:p>
          <a:p>
            <a:endParaRPr lang="pt-BR" dirty="0"/>
          </a:p>
        </p:txBody>
      </p:sp>
    </p:spTree>
    <p:extLst>
      <p:ext uri="{BB962C8B-B14F-4D97-AF65-F5344CB8AC3E}">
        <p14:creationId xmlns:p14="http://schemas.microsoft.com/office/powerpoint/2010/main" val="658310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405929" y="146091"/>
            <a:ext cx="10487891" cy="3508653"/>
          </a:xfrm>
          <a:prstGeom prst="rect">
            <a:avLst/>
          </a:prstGeom>
          <a:noFill/>
        </p:spPr>
        <p:txBody>
          <a:bodyPr wrap="square" rtlCol="0">
            <a:spAutoFit/>
          </a:bodyPr>
          <a:lstStyle/>
          <a:p>
            <a:pPr algn="ctr"/>
            <a:r>
              <a:rPr lang="pt-BR" sz="3200" b="1" dirty="0"/>
              <a:t>Este produto nasceu em um curso de mestrado profissional em Diversidade e inclusão com o  objetivo de</a:t>
            </a:r>
            <a:endParaRPr lang="pt-BR" sz="3200" dirty="0"/>
          </a:p>
          <a:p>
            <a:r>
              <a:rPr lang="pt-BR" sz="2000" b="1" dirty="0"/>
              <a:t> </a:t>
            </a:r>
            <a:endParaRPr lang="pt-BR" sz="3200" dirty="0"/>
          </a:p>
          <a:p>
            <a:pPr algn="ctr"/>
            <a:r>
              <a:rPr lang="pt-BR" sz="2400" dirty="0"/>
              <a:t>Criar um e-book com suporte para orientação às famílias de surdos de maneira a dispor de um material que possa levar informações e acolhimentos às famílias de surdos.</a:t>
            </a:r>
          </a:p>
          <a:p>
            <a:pPr algn="just"/>
            <a:endParaRPr lang="pt-BR" sz="2000" dirty="0"/>
          </a:p>
          <a:p>
            <a:endParaRPr lang="pt-BR" dirty="0"/>
          </a:p>
        </p:txBody>
      </p:sp>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4294" y="3803474"/>
            <a:ext cx="2908435" cy="2908435"/>
          </a:xfrm>
          <a:prstGeom prst="rect">
            <a:avLst/>
          </a:prstGeom>
        </p:spPr>
      </p:pic>
      <p:sp>
        <p:nvSpPr>
          <p:cNvPr id="2" name="Seta para a direita 1"/>
          <p:cNvSpPr/>
          <p:nvPr/>
        </p:nvSpPr>
        <p:spPr>
          <a:xfrm>
            <a:off x="566670" y="2343955"/>
            <a:ext cx="894700" cy="553791"/>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457440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49382" y="304800"/>
            <a:ext cx="11665527" cy="6740307"/>
          </a:xfrm>
          <a:prstGeom prst="rect">
            <a:avLst/>
          </a:prstGeom>
          <a:noFill/>
        </p:spPr>
        <p:txBody>
          <a:bodyPr wrap="square" rtlCol="0">
            <a:spAutoFit/>
          </a:bodyPr>
          <a:lstStyle/>
          <a:p>
            <a:endParaRPr lang="pt-BR" sz="1600" dirty="0"/>
          </a:p>
          <a:p>
            <a:r>
              <a:rPr lang="pt-BR" sz="1600" dirty="0"/>
              <a:t>LACERDA, Cristina </a:t>
            </a:r>
            <a:r>
              <a:rPr lang="pt-BR" sz="1600" dirty="0" err="1"/>
              <a:t>Broglia</a:t>
            </a:r>
            <a:r>
              <a:rPr lang="pt-BR" sz="1600" dirty="0"/>
              <a:t> Feitosa de. </a:t>
            </a:r>
            <a:r>
              <a:rPr lang="pt-BR" sz="1600" b="1" dirty="0"/>
              <a:t>Um pouco da história das diferentes abordagens na educação de surdos</a:t>
            </a:r>
            <a:r>
              <a:rPr lang="pt-BR" sz="1600" dirty="0"/>
              <a:t>. Caderno Cedes, vol. 19, n 46. Campinas, 1998.</a:t>
            </a:r>
          </a:p>
          <a:p>
            <a:r>
              <a:rPr lang="pt-BR" sz="1600" dirty="0"/>
              <a:t>LEBEDEFF, Tatiana. </a:t>
            </a:r>
            <a:r>
              <a:rPr lang="pt-BR" sz="1600" b="1" dirty="0"/>
              <a:t>Família e surdez: algumas considerações sobre o impacto do diagnóstico e a necessidade de orientação. </a:t>
            </a:r>
            <a:r>
              <a:rPr lang="pt-BR" sz="1600" i="1" dirty="0"/>
              <a:t>Revista Educação Especial</a:t>
            </a:r>
            <a:r>
              <a:rPr lang="pt-BR" sz="1600" dirty="0"/>
              <a:t>. n. 17. Santa Maria/RS. 2001.</a:t>
            </a:r>
          </a:p>
          <a:p>
            <a:r>
              <a:rPr lang="pt-BR" sz="1600" dirty="0"/>
              <a:t>MEIRELES,R. M. do P. L. </a:t>
            </a:r>
            <a:r>
              <a:rPr lang="pt-BR" sz="1600" b="1" dirty="0"/>
              <a:t>Políticas de Inclusão e Práticas Pedagógicas na Educação de Alunos Surdos: </a:t>
            </a:r>
            <a:r>
              <a:rPr lang="pt-BR" sz="1600" dirty="0"/>
              <a:t>Programa de Bilinguismo de Niterói/RJ. Tese (Doutorado em Educação) UFF, Niterói,2014.</a:t>
            </a:r>
          </a:p>
          <a:p>
            <a:r>
              <a:rPr lang="pt-BR" sz="1600" dirty="0"/>
              <a:t> </a:t>
            </a:r>
          </a:p>
          <a:p>
            <a:r>
              <a:rPr lang="pt-BR" sz="1600" dirty="0"/>
              <a:t>NASCIMENTO, </a:t>
            </a:r>
            <a:r>
              <a:rPr lang="pt-BR" sz="1600" dirty="0" err="1"/>
              <a:t>Gicélia</a:t>
            </a:r>
            <a:r>
              <a:rPr lang="pt-BR" sz="1600" dirty="0"/>
              <a:t> Barreto; SCHILING, </a:t>
            </a:r>
            <a:r>
              <a:rPr lang="pt-BR" sz="1600" dirty="0" err="1"/>
              <a:t>Nilvana</a:t>
            </a:r>
            <a:r>
              <a:rPr lang="pt-BR" sz="1600" dirty="0"/>
              <a:t> de Oliveira; UBAL, Simone Ribeiro; BIÁGGIO, Eliana Pinto Vieira; KESSLER, Themis Maria. </a:t>
            </a:r>
            <a:r>
              <a:rPr lang="pt-BR" sz="1600" b="1" dirty="0"/>
              <a:t>Classificação socioeconômico e qualidade de vida de familiares de crianças e adolescentes com deficientes auditivos</a:t>
            </a:r>
            <a:r>
              <a:rPr lang="pt-BR" sz="1600" dirty="0"/>
              <a:t>. Universidade Federal de Santa Maria (UFSM). Rio Grande do Sul, 2016.</a:t>
            </a:r>
          </a:p>
          <a:p>
            <a:r>
              <a:rPr lang="pt-BR" sz="1600" dirty="0"/>
              <a:t> </a:t>
            </a:r>
          </a:p>
          <a:p>
            <a:r>
              <a:rPr lang="pt-BR" sz="1600" dirty="0"/>
              <a:t>NEGRELLI, M.E; MARCON.S.S</a:t>
            </a:r>
            <a:r>
              <a:rPr lang="pt-BR" sz="1600" b="1" dirty="0"/>
              <a:t>. Família e criança surda</a:t>
            </a:r>
            <a:r>
              <a:rPr lang="pt-BR" sz="1600" dirty="0"/>
              <a:t>, Maringá, 2006.</a:t>
            </a:r>
          </a:p>
          <a:p>
            <a:r>
              <a:rPr lang="pt-BR" sz="1600" b="1" dirty="0"/>
              <a:t> </a:t>
            </a:r>
            <a:endParaRPr lang="pt-BR" sz="1600" dirty="0"/>
          </a:p>
          <a:p>
            <a:r>
              <a:rPr lang="pt-BR" sz="1600" dirty="0"/>
              <a:t>PERLIN, G. Identidades surdas. In: SKLIAR, C. (Org.). </a:t>
            </a:r>
            <a:r>
              <a:rPr lang="pt-BR" sz="1600" b="1" dirty="0"/>
              <a:t>A surdez: um olhar sobre as diferenças.</a:t>
            </a:r>
            <a:r>
              <a:rPr lang="pt-BR" sz="1600" dirty="0"/>
              <a:t> Porto Alegre: Mediação, 1998.</a:t>
            </a:r>
          </a:p>
          <a:p>
            <a:r>
              <a:rPr lang="pt-BR" sz="1600" dirty="0"/>
              <a:t>PRADO, R. &amp; MACEDO, J. Aquisição de línguas por crianças surdas: A importância do letramento visual. </a:t>
            </a:r>
            <a:r>
              <a:rPr lang="pt-BR" sz="1600" i="1" dirty="0"/>
              <a:t>Revista Aleph</a:t>
            </a:r>
            <a:r>
              <a:rPr lang="pt-BR" sz="1600" dirty="0"/>
              <a:t> – ISSN 1807-6211, Ano XIII – Número 26, Agosto 2016, Niterói, Rio de Janeiro.</a:t>
            </a:r>
          </a:p>
          <a:p>
            <a:r>
              <a:rPr lang="pt-BR" sz="1600" dirty="0"/>
              <a:t>QUADROS, R. M. </a:t>
            </a:r>
            <a:r>
              <a:rPr lang="pt-BR" sz="1600" b="1" dirty="0"/>
              <a:t>Educação de Surdos: A aquisição da </a:t>
            </a:r>
            <a:r>
              <a:rPr lang="pt-BR" sz="1600" b="1" dirty="0" err="1"/>
              <a:t>linguagem.</a:t>
            </a:r>
            <a:r>
              <a:rPr lang="pt-BR" sz="1600" dirty="0" err="1"/>
              <a:t>Porto</a:t>
            </a:r>
            <a:r>
              <a:rPr lang="pt-BR" sz="1600" dirty="0"/>
              <a:t> alegre, 1997.</a:t>
            </a:r>
          </a:p>
          <a:p>
            <a:r>
              <a:rPr lang="pt-BR" sz="1600" dirty="0"/>
              <a:t>QUADROS, R. M. (2005).</a:t>
            </a:r>
            <a:r>
              <a:rPr lang="pt-BR" sz="1600" b="1" dirty="0"/>
              <a:t>Políticas linguísticas: o impacto do decreto 5.626 para os surdos brasileiros</a:t>
            </a:r>
            <a:r>
              <a:rPr lang="pt-BR" sz="1600" i="1" dirty="0"/>
              <a:t>. Revista Espaço</a:t>
            </a:r>
            <a:r>
              <a:rPr lang="pt-BR" sz="1600" dirty="0"/>
              <a:t>, Rio de Janeiro, INES, n. 25/26, p. 19-24, 2006.</a:t>
            </a:r>
          </a:p>
          <a:p>
            <a:r>
              <a:rPr lang="pt-BR" sz="1600" dirty="0"/>
              <a:t>QUADROS, R. M, CRUZ, R.C. (2011). </a:t>
            </a:r>
            <a:r>
              <a:rPr lang="pt-BR" sz="1600" b="1" dirty="0"/>
              <a:t>Língua de Sinais: Instrumentos de Avaliação</a:t>
            </a:r>
            <a:r>
              <a:rPr lang="pt-BR" sz="1600" dirty="0"/>
              <a:t>. Dados eletrônicos. Porto Alegre: Artmed, 2011.</a:t>
            </a:r>
          </a:p>
          <a:p>
            <a:r>
              <a:rPr lang="pt-BR" sz="1600" dirty="0"/>
              <a:t>REZENDE, Patrícia Luiza Ferreira. </a:t>
            </a:r>
            <a:r>
              <a:rPr lang="pt-BR" sz="1600" b="1" dirty="0"/>
              <a:t>Implante Coclear: Normalização e resistência surda. </a:t>
            </a:r>
            <a:r>
              <a:rPr lang="pt-BR" sz="1600" dirty="0"/>
              <a:t>1. ed. Curitiba, PR: CRV, 2012.</a:t>
            </a:r>
          </a:p>
          <a:p>
            <a:r>
              <a:rPr lang="pt-BR" sz="1600" dirty="0"/>
              <a:t>ROCHA, Solange. </a:t>
            </a:r>
            <a:r>
              <a:rPr lang="pt-BR" sz="1600" b="1" dirty="0"/>
              <a:t>"O INES e a educação de surdos no Brasil: aspectos da trajetória do Instituto Nacional de Educação de Surdos em seu percurso de 150 anos."</a:t>
            </a:r>
            <a:r>
              <a:rPr lang="pt-BR" sz="1600" dirty="0"/>
              <a:t> Rio de Janeiro: INES, 2008.</a:t>
            </a:r>
          </a:p>
        </p:txBody>
      </p:sp>
    </p:spTree>
    <p:extLst>
      <p:ext uri="{BB962C8B-B14F-4D97-AF65-F5344CB8AC3E}">
        <p14:creationId xmlns:p14="http://schemas.microsoft.com/office/powerpoint/2010/main" val="1196238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81891" y="457200"/>
            <a:ext cx="11028218" cy="6186309"/>
          </a:xfrm>
          <a:prstGeom prst="rect">
            <a:avLst/>
          </a:prstGeom>
          <a:noFill/>
        </p:spPr>
        <p:txBody>
          <a:bodyPr wrap="square" rtlCol="0">
            <a:spAutoFit/>
          </a:bodyPr>
          <a:lstStyle/>
          <a:p>
            <a:r>
              <a:rPr lang="pt-BR" sz="1600" dirty="0"/>
              <a:t> SKLIAR, Carlos. </a:t>
            </a:r>
            <a:r>
              <a:rPr lang="pt-BR" sz="1600" b="1" dirty="0"/>
              <a:t>Educação e exclusão: abordagens </a:t>
            </a:r>
            <a:r>
              <a:rPr lang="pt-BR" sz="1600" b="1" dirty="0" err="1"/>
              <a:t>sócio-antropológicas</a:t>
            </a:r>
            <a:r>
              <a:rPr lang="pt-BR" sz="1600" b="1" dirty="0"/>
              <a:t> em educação especial</a:t>
            </a:r>
            <a:r>
              <a:rPr lang="pt-BR" sz="1600" dirty="0"/>
              <a:t>. Porto Alegre, Mediação, 2006.</a:t>
            </a:r>
          </a:p>
          <a:p>
            <a:r>
              <a:rPr lang="pt-BR" sz="1600" dirty="0"/>
              <a:t>_____________</a:t>
            </a:r>
            <a:r>
              <a:rPr lang="pt-BR" sz="1600" b="1" dirty="0"/>
              <a:t>Atualidade de Educação </a:t>
            </a:r>
            <a:r>
              <a:rPr lang="pt-BR" sz="1600" b="1" dirty="0" err="1"/>
              <a:t>Bilíngüe</a:t>
            </a:r>
            <a:r>
              <a:rPr lang="pt-BR" sz="1600" b="1" dirty="0"/>
              <a:t> para Surdos</a:t>
            </a:r>
            <a:r>
              <a:rPr lang="pt-BR" sz="1600" dirty="0"/>
              <a:t>. Porto Alegre: Mediação, 1999.</a:t>
            </a:r>
          </a:p>
          <a:p>
            <a:r>
              <a:rPr lang="pt-BR" sz="1600" dirty="0"/>
              <a:t>STELLING, E. P. </a:t>
            </a:r>
            <a:r>
              <a:rPr lang="pt-BR" sz="1600" b="1" dirty="0"/>
              <a:t>A relação da pessoa surda com sua família. </a:t>
            </a:r>
            <a:r>
              <a:rPr lang="pt-BR" sz="1600" i="1" dirty="0"/>
              <a:t>Revista Espaço</a:t>
            </a:r>
            <a:r>
              <a:rPr lang="pt-BR" sz="1600" dirty="0"/>
              <a:t>, Rio de Janeiro, INES, n. 11, p. 44-47, 1999.</a:t>
            </a:r>
          </a:p>
          <a:p>
            <a:r>
              <a:rPr lang="pt-BR" sz="1600" dirty="0"/>
              <a:t>STELLING, E. P. </a:t>
            </a:r>
            <a:r>
              <a:rPr lang="pt-BR" sz="1600" b="1" dirty="0"/>
              <a:t>A orientação familiar aos pais que têm filho surdo: a construção do livro “o filho é surdo, a família quer saber”</a:t>
            </a:r>
            <a:r>
              <a:rPr lang="pt-BR" sz="1600" dirty="0"/>
              <a:t>. (Mestrado em Diversidade e Inclusão). </a:t>
            </a:r>
            <a:r>
              <a:rPr lang="pt-BR" sz="1600" dirty="0" err="1"/>
              <a:t>Nitéroi</a:t>
            </a:r>
            <a:r>
              <a:rPr lang="pt-BR" sz="1600" dirty="0"/>
              <a:t>, UFF, 2015.</a:t>
            </a:r>
          </a:p>
          <a:p>
            <a:r>
              <a:rPr lang="pt-BR" sz="1600" dirty="0"/>
              <a:t>STELLING, STELLING, TORRES e CASTRO. </a:t>
            </a:r>
            <a:r>
              <a:rPr lang="pt-BR" sz="1600" b="1" dirty="0"/>
              <a:t>Pais Ouvintes e filho surdo: dificuldades de comunicação e necessidade de orientação familiar. Espaço: Informativo Técnico Científico</a:t>
            </a:r>
            <a:r>
              <a:rPr lang="pt-BR" sz="1600" dirty="0"/>
              <a:t>. Instituto Nacional de Educação de Surdos/INES, n. 42, Rio de Janeiro, 2014.</a:t>
            </a:r>
          </a:p>
          <a:p>
            <a:endParaRPr lang="pt-BR" sz="1600" dirty="0"/>
          </a:p>
          <a:p>
            <a:r>
              <a:rPr lang="pt-BR" sz="1600" dirty="0"/>
              <a:t>SVARTHOLM, K. PELUSO, L.</a:t>
            </a:r>
            <a:r>
              <a:rPr lang="pt-BR" sz="1600" b="1" dirty="0"/>
              <a:t> A política de inclusão escolar no Brasil: pensando o caso dos surdos. </a:t>
            </a:r>
            <a:r>
              <a:rPr lang="pt-BR" sz="1600" i="1" dirty="0"/>
              <a:t>Revista Espaço</a:t>
            </a:r>
            <a:r>
              <a:rPr lang="pt-BR" sz="1600" dirty="0"/>
              <a:t>, Rio de Janeiro, INES, n. 25/26, p. 12-17, 2006.</a:t>
            </a:r>
          </a:p>
          <a:p>
            <a:r>
              <a:rPr lang="pt-BR" sz="1600" u="sng" dirty="0">
                <a:hlinkClick r:id="rId2"/>
              </a:rPr>
              <a:t>https://pt.wikipedia.org/wiki/Hidropisia Acesso em 31/10/17</a:t>
            </a:r>
            <a:r>
              <a:rPr lang="pt-BR" sz="1600" dirty="0"/>
              <a:t>.</a:t>
            </a:r>
          </a:p>
          <a:p>
            <a:r>
              <a:rPr lang="pt-BR" sz="1600" dirty="0"/>
              <a:t>TAVEIRA, Cristiane. </a:t>
            </a:r>
            <a:r>
              <a:rPr lang="pt-BR" sz="1600" b="1" dirty="0"/>
              <a:t>Por uma compreensão do letramento visual e seus suportes: a produção de recursos visuais digitais por professores surdos. Educação, Processos de Aprendizagem e Cognição</a:t>
            </a:r>
            <a:r>
              <a:rPr lang="pt-BR" sz="1600" dirty="0"/>
              <a:t> do VII Simpósio Nacional da Associação Brasileira de Pesquisadores em </a:t>
            </a:r>
            <a:r>
              <a:rPr lang="pt-BR" sz="1600" dirty="0" err="1"/>
              <a:t>Cibercultura</a:t>
            </a:r>
            <a:r>
              <a:rPr lang="pt-BR" sz="1600" dirty="0"/>
              <a:t>. Rio de Janeiro, 2013.</a:t>
            </a:r>
          </a:p>
          <a:p>
            <a:r>
              <a:rPr lang="pt-BR" sz="1600" dirty="0"/>
              <a:t>TEIXEIRA, Gabriela de Paula; SILVA, Angélica </a:t>
            </a:r>
            <a:r>
              <a:rPr lang="pt-BR" sz="1600" dirty="0" err="1"/>
              <a:t>Bronzatto</a:t>
            </a:r>
            <a:r>
              <a:rPr lang="pt-BR" sz="1600" dirty="0"/>
              <a:t> de Paiva e, LIMA, Maria Cecília Marconi Pinheiro. </a:t>
            </a:r>
            <a:r>
              <a:rPr lang="pt-BR" sz="1600" b="1" dirty="0"/>
              <a:t>Concepção sobre surdez na perspectiva de mães de crianças surdas.</a:t>
            </a:r>
            <a:r>
              <a:rPr lang="pt-BR" sz="1600" dirty="0"/>
              <a:t>vol.41 n. 1. Santa Maria – RS, p.93 – 104, 2015.</a:t>
            </a:r>
          </a:p>
          <a:p>
            <a:r>
              <a:rPr lang="pt-BR" sz="1600" dirty="0"/>
              <a:t>VIGOTSKI, L.S. Obras </a:t>
            </a:r>
            <a:r>
              <a:rPr lang="pt-BR" sz="1600" dirty="0" err="1"/>
              <a:t>escogidas</a:t>
            </a:r>
            <a:r>
              <a:rPr lang="pt-BR" sz="1600" dirty="0"/>
              <a:t> V: Fundamentos de </a:t>
            </a:r>
            <a:r>
              <a:rPr lang="pt-BR" sz="1600" dirty="0" err="1"/>
              <a:t>defectologia</a:t>
            </a:r>
            <a:r>
              <a:rPr lang="pt-BR" sz="1600" dirty="0"/>
              <a:t> Machado </a:t>
            </a:r>
            <a:r>
              <a:rPr lang="pt-BR" sz="1600" dirty="0" err="1"/>
              <a:t>NuevoAprendizaje</a:t>
            </a:r>
            <a:r>
              <a:rPr lang="pt-BR" sz="1600" dirty="0"/>
              <a:t> Ed., Madrid, 2012 (a).</a:t>
            </a:r>
          </a:p>
          <a:p>
            <a:r>
              <a:rPr lang="pt-BR" sz="1600" dirty="0"/>
              <a:t> </a:t>
            </a:r>
          </a:p>
          <a:p>
            <a:r>
              <a:rPr lang="pt-BR" sz="1600" dirty="0"/>
              <a:t>_______________ </a:t>
            </a:r>
            <a:r>
              <a:rPr lang="pt-BR" sz="1600" dirty="0" err="1"/>
              <a:t>Pensamiento</a:t>
            </a:r>
            <a:r>
              <a:rPr lang="pt-BR" sz="1600" dirty="0"/>
              <a:t> y </a:t>
            </a:r>
            <a:r>
              <a:rPr lang="pt-BR" sz="1600" dirty="0" err="1"/>
              <a:t>habla</a:t>
            </a:r>
            <a:r>
              <a:rPr lang="pt-BR" sz="1600" dirty="0"/>
              <a:t> ,</a:t>
            </a:r>
            <a:r>
              <a:rPr lang="pt-BR" sz="1600" dirty="0" err="1"/>
              <a:t>ColihueClásica</a:t>
            </a:r>
            <a:r>
              <a:rPr lang="pt-BR" sz="1600" dirty="0"/>
              <a:t>, Buenos Aires, 2012 (b).</a:t>
            </a:r>
          </a:p>
          <a:p>
            <a:endParaRPr lang="pt-BR" dirty="0"/>
          </a:p>
          <a:p>
            <a:endParaRPr lang="pt-BR" dirty="0"/>
          </a:p>
        </p:txBody>
      </p:sp>
    </p:spTree>
    <p:extLst>
      <p:ext uri="{BB962C8B-B14F-4D97-AF65-F5344CB8AC3E}">
        <p14:creationId xmlns:p14="http://schemas.microsoft.com/office/powerpoint/2010/main" val="25313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113648" y="223630"/>
            <a:ext cx="9600993" cy="1184940"/>
          </a:xfrm>
          <a:prstGeom prst="rect">
            <a:avLst/>
          </a:prstGeom>
          <a:noFill/>
        </p:spPr>
        <p:txBody>
          <a:bodyPr wrap="square" rtlCol="0">
            <a:spAutoFit/>
          </a:bodyPr>
          <a:lstStyle/>
          <a:p>
            <a:pPr algn="just">
              <a:lnSpc>
                <a:spcPct val="150000"/>
              </a:lnSpc>
            </a:pPr>
            <a:endParaRPr lang="pt-BR" sz="2400" dirty="0"/>
          </a:p>
          <a:p>
            <a:pPr algn="just">
              <a:lnSpc>
                <a:spcPct val="150000"/>
              </a:lnSpc>
            </a:pPr>
            <a:endParaRPr lang="pt-BR" dirty="0"/>
          </a:p>
          <a:p>
            <a:endParaRPr lang="pt-BR" dirty="0"/>
          </a:p>
        </p:txBody>
      </p:sp>
      <p:sp>
        <p:nvSpPr>
          <p:cNvPr id="3" name="CaixaDeTexto 2"/>
          <p:cNvSpPr txBox="1"/>
          <p:nvPr/>
        </p:nvSpPr>
        <p:spPr>
          <a:xfrm>
            <a:off x="1358537" y="1280159"/>
            <a:ext cx="9742150" cy="5570756"/>
          </a:xfrm>
          <a:prstGeom prst="rect">
            <a:avLst/>
          </a:prstGeom>
          <a:noFill/>
        </p:spPr>
        <p:txBody>
          <a:bodyPr wrap="square" rtlCol="0">
            <a:spAutoFit/>
          </a:bodyPr>
          <a:lstStyle/>
          <a:p>
            <a:pPr algn="just"/>
            <a:r>
              <a:rPr lang="pt-BR" sz="1800" dirty="0"/>
              <a:t>Para criação do e-book foram dados os seguintes passos:</a:t>
            </a:r>
          </a:p>
          <a:p>
            <a:pPr algn="just"/>
            <a:r>
              <a:rPr lang="pt-BR" sz="1800" dirty="0"/>
              <a:t> </a:t>
            </a:r>
          </a:p>
          <a:p>
            <a:pPr algn="just"/>
            <a:r>
              <a:rPr lang="pt-BR" sz="1800" dirty="0"/>
              <a:t>1º momento: Pesquisa bibliográfica para conhecimento prévio de pesquisas já existentes.</a:t>
            </a:r>
          </a:p>
          <a:p>
            <a:pPr algn="just"/>
            <a:r>
              <a:rPr lang="pt-BR" sz="1800" dirty="0"/>
              <a:t>2º momento: Definição das categorias conceituais para escrita do e-book</a:t>
            </a:r>
          </a:p>
          <a:p>
            <a:pPr algn="just"/>
            <a:r>
              <a:rPr lang="pt-BR" sz="1800" dirty="0"/>
              <a:t>3º momento: Escrita do e-book </a:t>
            </a:r>
          </a:p>
          <a:p>
            <a:pPr algn="just"/>
            <a:r>
              <a:rPr lang="pt-BR" sz="1800" dirty="0"/>
              <a:t>4º momento: Elaboração e escolha da capa do e-book</a:t>
            </a:r>
          </a:p>
          <a:p>
            <a:pPr algn="just"/>
            <a:r>
              <a:rPr lang="pt-BR" sz="1800" dirty="0"/>
              <a:t>5º momento: Escolha das ilustrações e formatação do e-book</a:t>
            </a:r>
          </a:p>
          <a:p>
            <a:pPr algn="just"/>
            <a:r>
              <a:rPr lang="pt-BR" sz="1800" b="1" dirty="0"/>
              <a:t> </a:t>
            </a:r>
            <a:endParaRPr lang="pt-BR" sz="1800" dirty="0"/>
          </a:p>
          <a:p>
            <a:pPr algn="just"/>
            <a:r>
              <a:rPr lang="pt-BR" sz="1800" dirty="0"/>
              <a:t>Primeiramente, pensamos em nosso e-book dividido em três grandes eixos/percepções que precisariam ser abordados </a:t>
            </a:r>
          </a:p>
          <a:p>
            <a:pPr algn="just"/>
            <a:endParaRPr lang="pt-BR" sz="1800" dirty="0"/>
          </a:p>
          <a:p>
            <a:pPr algn="just"/>
            <a:r>
              <a:rPr lang="pt-BR" sz="1800" dirty="0"/>
              <a:t>1 - </a:t>
            </a:r>
            <a:r>
              <a:rPr lang="pt-BR" sz="1800" b="1" dirty="0"/>
              <a:t>Questões clínicas</a:t>
            </a:r>
            <a:r>
              <a:rPr lang="pt-BR" sz="1800" dirty="0"/>
              <a:t> - informações de natureza clínica que podem fornecer esclarecimentos e embasamento para conhecer a criança surda, pensar em ações pedagógicas e orientar as famílias.  </a:t>
            </a:r>
          </a:p>
          <a:p>
            <a:pPr algn="just"/>
            <a:r>
              <a:rPr lang="pt-BR" sz="1800" dirty="0"/>
              <a:t>2 - </a:t>
            </a:r>
            <a:r>
              <a:rPr lang="pt-BR" sz="1800" b="1" dirty="0"/>
              <a:t>Questões linguísticas – </a:t>
            </a:r>
            <a:r>
              <a:rPr lang="pt-BR" sz="1800" dirty="0"/>
              <a:t>informações importantes sobre aquisição de língua e desenvolvimento linguístico de crianças surdas, a construção da linguagem e do pensamento para o desenvolvimento cognitivo, social e afetivo.</a:t>
            </a:r>
          </a:p>
          <a:p>
            <a:pPr algn="just"/>
            <a:r>
              <a:rPr lang="pt-BR" sz="1800" dirty="0"/>
              <a:t>3 - </a:t>
            </a:r>
            <a:r>
              <a:rPr lang="pt-BR" sz="1800" b="1" dirty="0"/>
              <a:t>Questões pedagógicas – </a:t>
            </a:r>
            <a:r>
              <a:rPr lang="pt-BR" sz="1800" dirty="0"/>
              <a:t>A visão pedagógica da criança surda sobre suas potencialidades e especificidades da aprendizagem e do desenvolvimento</a:t>
            </a:r>
          </a:p>
          <a:p>
            <a:endParaRPr lang="pt-BR" dirty="0"/>
          </a:p>
        </p:txBody>
      </p:sp>
      <p:sp>
        <p:nvSpPr>
          <p:cNvPr id="4" name="CaixaDeTexto 3"/>
          <p:cNvSpPr txBox="1"/>
          <p:nvPr/>
        </p:nvSpPr>
        <p:spPr>
          <a:xfrm>
            <a:off x="1972491" y="679269"/>
            <a:ext cx="6466115" cy="954107"/>
          </a:xfrm>
          <a:prstGeom prst="rect">
            <a:avLst/>
          </a:prstGeom>
          <a:noFill/>
        </p:spPr>
        <p:txBody>
          <a:bodyPr wrap="square" rtlCol="0">
            <a:spAutoFit/>
          </a:bodyPr>
          <a:lstStyle/>
          <a:p>
            <a:pPr lvl="1"/>
            <a:r>
              <a:rPr lang="pt-BR" sz="2800" b="1" dirty="0"/>
              <a:t>A elaboração do E-book</a:t>
            </a:r>
            <a:endParaRPr lang="pt-BR" sz="2800" dirty="0"/>
          </a:p>
          <a:p>
            <a:r>
              <a:rPr lang="pt-BR" b="1" dirty="0"/>
              <a:t> </a:t>
            </a:r>
            <a:endParaRPr lang="pt-BR" sz="1200" dirty="0"/>
          </a:p>
          <a:p>
            <a:endParaRPr lang="pt-BR" dirty="0"/>
          </a:p>
        </p:txBody>
      </p:sp>
    </p:spTree>
    <p:extLst>
      <p:ext uri="{BB962C8B-B14F-4D97-AF65-F5344CB8AC3E}">
        <p14:creationId xmlns:p14="http://schemas.microsoft.com/office/powerpoint/2010/main" val="39479883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rotWithShape="1">
          <a:blip r:embed="rId2"/>
          <a:srcRect l="29743" t="13619" r="31962" b="4904"/>
          <a:stretch/>
        </p:blipFill>
        <p:spPr bwMode="auto">
          <a:xfrm>
            <a:off x="3579224" y="1371600"/>
            <a:ext cx="4389120" cy="4337684"/>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4" name="CaixaDeTexto 3"/>
          <p:cNvSpPr txBox="1"/>
          <p:nvPr/>
        </p:nvSpPr>
        <p:spPr>
          <a:xfrm>
            <a:off x="2259874" y="457200"/>
            <a:ext cx="7694023" cy="1046440"/>
          </a:xfrm>
          <a:prstGeom prst="rect">
            <a:avLst/>
          </a:prstGeom>
          <a:noFill/>
        </p:spPr>
        <p:txBody>
          <a:bodyPr wrap="square" rtlCol="0">
            <a:spAutoFit/>
          </a:bodyPr>
          <a:lstStyle/>
          <a:p>
            <a:pPr algn="ctr"/>
            <a:r>
              <a:rPr lang="pt-BR" sz="1600" dirty="0"/>
              <a:t>A princípio, e-book, se preocupou em informar aos professores sobre as dores, as angústias e incertezas que passam as famílias com a descoberta da surdez de um filho.</a:t>
            </a:r>
          </a:p>
          <a:p>
            <a:endParaRPr lang="pt-BR" dirty="0"/>
          </a:p>
        </p:txBody>
      </p:sp>
      <p:sp>
        <p:nvSpPr>
          <p:cNvPr id="5" name="CaixaDeTexto 4"/>
          <p:cNvSpPr txBox="1"/>
          <p:nvPr/>
        </p:nvSpPr>
        <p:spPr>
          <a:xfrm>
            <a:off x="2259874" y="5904411"/>
            <a:ext cx="8987246" cy="584775"/>
          </a:xfrm>
          <a:prstGeom prst="rect">
            <a:avLst/>
          </a:prstGeom>
          <a:noFill/>
        </p:spPr>
        <p:txBody>
          <a:bodyPr wrap="square" rtlCol="0">
            <a:spAutoFit/>
          </a:bodyPr>
          <a:lstStyle/>
          <a:p>
            <a:pPr algn="ctr"/>
            <a:r>
              <a:rPr lang="pt-BR" sz="1600" dirty="0"/>
              <a:t>Optamos por falar sobre a experiência de algumas famílias com a descoberta de seus filhos surdos. As falas das mães foram colocadas entre aspas em destaque como mostra a figura.</a:t>
            </a:r>
          </a:p>
        </p:txBody>
      </p:sp>
    </p:spTree>
    <p:extLst>
      <p:ext uri="{BB962C8B-B14F-4D97-AF65-F5344CB8AC3E}">
        <p14:creationId xmlns:p14="http://schemas.microsoft.com/office/powerpoint/2010/main" val="1959555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847703" y="681968"/>
            <a:ext cx="9548948" cy="461665"/>
          </a:xfrm>
          <a:prstGeom prst="rect">
            <a:avLst/>
          </a:prstGeom>
          <a:noFill/>
        </p:spPr>
        <p:txBody>
          <a:bodyPr wrap="square" rtlCol="0">
            <a:spAutoFit/>
          </a:bodyPr>
          <a:lstStyle/>
          <a:p>
            <a:r>
              <a:rPr lang="pt-BR" sz="2400" b="1" dirty="0"/>
              <a:t>A formatação e apresentação visual do e-book </a:t>
            </a:r>
            <a:endParaRPr lang="pt-BR" sz="2400" dirty="0"/>
          </a:p>
        </p:txBody>
      </p:sp>
      <p:pic>
        <p:nvPicPr>
          <p:cNvPr id="3" name="Imagem 2"/>
          <p:cNvPicPr/>
          <p:nvPr/>
        </p:nvPicPr>
        <p:blipFill rotWithShape="1">
          <a:blip r:embed="rId2"/>
          <a:srcRect l="30188" t="14667" r="31815" b="5175"/>
          <a:stretch/>
        </p:blipFill>
        <p:spPr bwMode="auto">
          <a:xfrm>
            <a:off x="2261234" y="1528354"/>
            <a:ext cx="3930560" cy="4402999"/>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4" name="CaixaDeTexto 3"/>
          <p:cNvSpPr txBox="1"/>
          <p:nvPr/>
        </p:nvSpPr>
        <p:spPr>
          <a:xfrm>
            <a:off x="2606720" y="5931353"/>
            <a:ext cx="3239588" cy="615553"/>
          </a:xfrm>
          <a:prstGeom prst="rect">
            <a:avLst/>
          </a:prstGeom>
          <a:noFill/>
        </p:spPr>
        <p:txBody>
          <a:bodyPr wrap="square" rtlCol="0">
            <a:spAutoFit/>
          </a:bodyPr>
          <a:lstStyle/>
          <a:p>
            <a:r>
              <a:rPr lang="pt-BR" sz="2000" dirty="0"/>
              <a:t>Imagem visual dos autores</a:t>
            </a:r>
          </a:p>
          <a:p>
            <a:endParaRPr lang="pt-BR" dirty="0"/>
          </a:p>
        </p:txBody>
      </p:sp>
      <p:pic>
        <p:nvPicPr>
          <p:cNvPr id="5" name="Imagem 4"/>
          <p:cNvPicPr/>
          <p:nvPr/>
        </p:nvPicPr>
        <p:blipFill rotWithShape="1">
          <a:blip r:embed="rId3">
            <a:extLst>
              <a:ext uri="{28A0092B-C50C-407E-A947-70E740481C1C}">
                <a14:useLocalDpi xmlns:a14="http://schemas.microsoft.com/office/drawing/2010/main" val="0"/>
              </a:ext>
            </a:extLst>
          </a:blip>
          <a:srcRect l="30044" t="13095" r="31064" b="5935"/>
          <a:stretch/>
        </p:blipFill>
        <p:spPr bwMode="auto">
          <a:xfrm>
            <a:off x="6779623" y="1528354"/>
            <a:ext cx="4077245" cy="4402999"/>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6" name="CaixaDeTexto 5"/>
          <p:cNvSpPr txBox="1"/>
          <p:nvPr/>
        </p:nvSpPr>
        <p:spPr>
          <a:xfrm>
            <a:off x="6929846" y="5879917"/>
            <a:ext cx="3997235" cy="707886"/>
          </a:xfrm>
          <a:prstGeom prst="rect">
            <a:avLst/>
          </a:prstGeom>
          <a:noFill/>
        </p:spPr>
        <p:txBody>
          <a:bodyPr wrap="square" rtlCol="0">
            <a:spAutoFit/>
          </a:bodyPr>
          <a:lstStyle/>
          <a:p>
            <a:pPr algn="ctr"/>
            <a:r>
              <a:rPr lang="pt-BR" sz="2000" dirty="0"/>
              <a:t>Uso da mão para destacar minha fala como pessoa surda</a:t>
            </a:r>
          </a:p>
        </p:txBody>
      </p:sp>
    </p:spTree>
    <p:extLst>
      <p:ext uri="{BB962C8B-B14F-4D97-AF65-F5344CB8AC3E}">
        <p14:creationId xmlns:p14="http://schemas.microsoft.com/office/powerpoint/2010/main" val="3174341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p:nvPr/>
        </p:nvPicPr>
        <p:blipFill rotWithShape="1">
          <a:blip r:embed="rId2"/>
          <a:srcRect l="30040" t="14142" r="31522" b="5173"/>
          <a:stretch/>
        </p:blipFill>
        <p:spPr bwMode="auto">
          <a:xfrm>
            <a:off x="3931921" y="311016"/>
            <a:ext cx="4772808" cy="5397453"/>
          </a:xfrm>
          <a:prstGeom prst="rect">
            <a:avLst/>
          </a:prstGeom>
          <a:ln>
            <a:noFill/>
          </a:ln>
          <a:effectLst>
            <a:outerShdw blurRad="190500" algn="tl" rotWithShape="0">
              <a:srgbClr val="000000">
                <a:alpha val="70000"/>
              </a:srgbClr>
            </a:outerShdw>
          </a:effectLst>
          <a:extLst>
            <a:ext uri="{53640926-AAD7-44D8-BBD7-CCE9431645EC}">
              <a14:shadowObscured xmlns:a14="http://schemas.microsoft.com/office/drawing/2010/main"/>
            </a:ext>
          </a:extLst>
        </p:spPr>
      </p:pic>
      <p:sp>
        <p:nvSpPr>
          <p:cNvPr id="4" name="CaixaDeTexto 3"/>
          <p:cNvSpPr txBox="1"/>
          <p:nvPr/>
        </p:nvSpPr>
        <p:spPr>
          <a:xfrm>
            <a:off x="3657600" y="5839098"/>
            <a:ext cx="5290457" cy="707886"/>
          </a:xfrm>
          <a:prstGeom prst="rect">
            <a:avLst/>
          </a:prstGeom>
          <a:noFill/>
        </p:spPr>
        <p:txBody>
          <a:bodyPr wrap="square" rtlCol="0">
            <a:spAutoFit/>
          </a:bodyPr>
          <a:lstStyle/>
          <a:p>
            <a:pPr algn="ctr"/>
            <a:r>
              <a:rPr lang="pt-BR" sz="2000" dirty="0"/>
              <a:t>Minhas fotos sobre Libras – uma forma de dar autoria</a:t>
            </a:r>
          </a:p>
        </p:txBody>
      </p:sp>
    </p:spTree>
    <p:extLst>
      <p:ext uri="{BB962C8B-B14F-4D97-AF65-F5344CB8AC3E}">
        <p14:creationId xmlns:p14="http://schemas.microsoft.com/office/powerpoint/2010/main" val="3112376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329" y="2011680"/>
            <a:ext cx="3202847" cy="3944983"/>
          </a:xfrm>
          <a:prstGeom prst="rect">
            <a:avLst/>
          </a:prstGeom>
          <a:noFill/>
        </p:spPr>
      </p:pic>
      <p:pic>
        <p:nvPicPr>
          <p:cNvPr id="3" name="Imagem 2"/>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80560" y="1946366"/>
            <a:ext cx="3108960" cy="4010297"/>
          </a:xfrm>
          <a:prstGeom prst="rect">
            <a:avLst/>
          </a:prstGeom>
          <a:noFill/>
        </p:spPr>
      </p:pic>
      <p:pic>
        <p:nvPicPr>
          <p:cNvPr id="4" name="Imagem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24651" y="1946366"/>
            <a:ext cx="3383280" cy="4010297"/>
          </a:xfrm>
          <a:prstGeom prst="rect">
            <a:avLst/>
          </a:prstGeom>
          <a:noFill/>
        </p:spPr>
      </p:pic>
      <p:sp>
        <p:nvSpPr>
          <p:cNvPr id="5" name="CaixaDeTexto 4"/>
          <p:cNvSpPr txBox="1"/>
          <p:nvPr/>
        </p:nvSpPr>
        <p:spPr>
          <a:xfrm>
            <a:off x="1698171" y="470263"/>
            <a:ext cx="9509760" cy="1415772"/>
          </a:xfrm>
          <a:prstGeom prst="rect">
            <a:avLst/>
          </a:prstGeom>
          <a:noFill/>
        </p:spPr>
        <p:txBody>
          <a:bodyPr wrap="square" rtlCol="0">
            <a:spAutoFit/>
          </a:bodyPr>
          <a:lstStyle/>
          <a:p>
            <a:pPr algn="just"/>
            <a:r>
              <a:rPr lang="pt-BR" sz="1800" dirty="0"/>
              <a:t>Algumas versões dessas capas foram tentadas até que pensamos na importância de mostrar a interação da família com a criança em Língua de sinais. Optamos por colocar minha imagem como autora (surda) desta dissertação em interação com meu filho (ouvinte) em Língua de sinais. Vejamos as possibilidades de capas que foram pensadas:</a:t>
            </a:r>
          </a:p>
          <a:p>
            <a:endParaRPr lang="pt-BR" dirty="0"/>
          </a:p>
        </p:txBody>
      </p:sp>
    </p:spTree>
    <p:extLst>
      <p:ext uri="{BB962C8B-B14F-4D97-AF65-F5344CB8AC3E}">
        <p14:creationId xmlns:p14="http://schemas.microsoft.com/office/powerpoint/2010/main" val="191578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extLst>
              <a:ext uri="{28A0092B-C50C-407E-A947-70E740481C1C}">
                <a14:useLocalDpi xmlns:a14="http://schemas.microsoft.com/office/drawing/2010/main" val="0"/>
              </a:ext>
            </a:extLst>
          </a:blip>
          <a:stretch>
            <a:fillRect/>
          </a:stretch>
        </p:blipFill>
        <p:spPr>
          <a:xfrm>
            <a:off x="1841863" y="1084217"/>
            <a:ext cx="3722915" cy="4454435"/>
          </a:xfrm>
          <a:prstGeom prst="rect">
            <a:avLst/>
          </a:prstGeom>
        </p:spPr>
      </p:pic>
      <p:pic>
        <p:nvPicPr>
          <p:cNvPr id="3" name="Imagem 2"/>
          <p:cNvPicPr/>
          <p:nvPr/>
        </p:nvPicPr>
        <p:blipFill>
          <a:blip r:embed="rId3" cstate="print">
            <a:extLst>
              <a:ext uri="{28A0092B-C50C-407E-A947-70E740481C1C}">
                <a14:useLocalDpi xmlns:a14="http://schemas.microsoft.com/office/drawing/2010/main" val="0"/>
              </a:ext>
            </a:extLst>
          </a:blip>
          <a:stretch>
            <a:fillRect/>
          </a:stretch>
        </p:blipFill>
        <p:spPr>
          <a:xfrm>
            <a:off x="6764380" y="1227909"/>
            <a:ext cx="3659780" cy="4336868"/>
          </a:xfrm>
          <a:prstGeom prst="rect">
            <a:avLst/>
          </a:prstGeom>
        </p:spPr>
      </p:pic>
    </p:spTree>
    <p:extLst>
      <p:ext uri="{BB962C8B-B14F-4D97-AF65-F5344CB8AC3E}">
        <p14:creationId xmlns:p14="http://schemas.microsoft.com/office/powerpoint/2010/main" val="1463176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extLst>
              <a:ext uri="{28A0092B-C50C-407E-A947-70E740481C1C}">
                <a14:useLocalDpi xmlns:a14="http://schemas.microsoft.com/office/drawing/2010/main" val="0"/>
              </a:ext>
            </a:extLst>
          </a:blip>
          <a:stretch>
            <a:fillRect/>
          </a:stretch>
        </p:blipFill>
        <p:spPr>
          <a:xfrm>
            <a:off x="3078738" y="1443318"/>
            <a:ext cx="4519750" cy="5294556"/>
          </a:xfrm>
          <a:prstGeom prst="rect">
            <a:avLst/>
          </a:prstGeom>
        </p:spPr>
      </p:pic>
      <p:sp>
        <p:nvSpPr>
          <p:cNvPr id="4" name="CaixaDeTexto 3"/>
          <p:cNvSpPr txBox="1"/>
          <p:nvPr/>
        </p:nvSpPr>
        <p:spPr>
          <a:xfrm>
            <a:off x="1264024" y="235132"/>
            <a:ext cx="9800216" cy="1292662"/>
          </a:xfrm>
          <a:prstGeom prst="rect">
            <a:avLst/>
          </a:prstGeom>
          <a:noFill/>
        </p:spPr>
        <p:txBody>
          <a:bodyPr wrap="square" rtlCol="0">
            <a:spAutoFit/>
          </a:bodyPr>
          <a:lstStyle/>
          <a:p>
            <a:pPr algn="ctr"/>
            <a:r>
              <a:rPr lang="pt-BR" sz="1800" dirty="0"/>
              <a:t>	 </a:t>
            </a:r>
            <a:r>
              <a:rPr lang="pt-BR" sz="3200" dirty="0"/>
              <a:t>“</a:t>
            </a:r>
            <a:r>
              <a:rPr lang="pt-BR" sz="3200" b="1" dirty="0"/>
              <a:t>Orientação familiar de alunos surdos: para educar a criança é preciso acolher a família”</a:t>
            </a:r>
            <a:endParaRPr lang="pt-BR" sz="3200" dirty="0"/>
          </a:p>
          <a:p>
            <a:endParaRPr lang="pt-BR" dirty="0"/>
          </a:p>
        </p:txBody>
      </p:sp>
      <p:sp>
        <p:nvSpPr>
          <p:cNvPr id="3" name="CaixaDeTexto 2">
            <a:extLst>
              <a:ext uri="{FF2B5EF4-FFF2-40B4-BE49-F238E27FC236}">
                <a16:creationId xmlns:a16="http://schemas.microsoft.com/office/drawing/2014/main" id="{912A4B13-E3CB-85C4-82AC-65F1FE880621}"/>
              </a:ext>
            </a:extLst>
          </p:cNvPr>
          <p:cNvSpPr txBox="1"/>
          <p:nvPr/>
        </p:nvSpPr>
        <p:spPr>
          <a:xfrm>
            <a:off x="8220636" y="2520935"/>
            <a:ext cx="311613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pt-BR" sz="2400" b="1" dirty="0"/>
              <a:t>Esta foi a capa escolhia para ser o modelo definitivo</a:t>
            </a:r>
          </a:p>
        </p:txBody>
      </p:sp>
      <p:sp>
        <p:nvSpPr>
          <p:cNvPr id="5" name="Seta: para a Direita 4">
            <a:extLst>
              <a:ext uri="{FF2B5EF4-FFF2-40B4-BE49-F238E27FC236}">
                <a16:creationId xmlns:a16="http://schemas.microsoft.com/office/drawing/2014/main" id="{F43D7495-E32F-5470-AF32-5FB52DB69129}"/>
              </a:ext>
            </a:extLst>
          </p:cNvPr>
          <p:cNvSpPr/>
          <p:nvPr/>
        </p:nvSpPr>
        <p:spPr>
          <a:xfrm rot="9039211">
            <a:off x="7723095" y="3983975"/>
            <a:ext cx="995082" cy="5199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874767660"/>
      </p:ext>
    </p:extLst>
  </p:cSld>
  <p:clrMapOvr>
    <a:masterClrMapping/>
  </p:clrMapOvr>
</p:sld>
</file>

<file path=ppt/theme/theme1.xml><?xml version="1.0" encoding="utf-8"?>
<a:theme xmlns:a="http://schemas.openxmlformats.org/drawingml/2006/main" name="Cacho">
  <a:themeElements>
    <a:clrScheme name="Laranja Vermelho">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Cach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ach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633</TotalTime>
  <Words>1816</Words>
  <Application>Microsoft Office PowerPoint</Application>
  <PresentationFormat>Widescreen</PresentationFormat>
  <Paragraphs>94</Paragraphs>
  <Slides>21</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21</vt:i4>
      </vt:variant>
    </vt:vector>
  </HeadingPairs>
  <TitlesOfParts>
    <vt:vector size="25" baseType="lpstr">
      <vt:lpstr>Arial</vt:lpstr>
      <vt:lpstr>Century Gothic</vt:lpstr>
      <vt:lpstr>Wingdings 3</vt:lpstr>
      <vt:lpstr>Cacho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Rosana</dc:creator>
  <cp:lastModifiedBy>Rosana</cp:lastModifiedBy>
  <cp:revision>78</cp:revision>
  <dcterms:modified xsi:type="dcterms:W3CDTF">2026-06-30T21:51:11Z</dcterms:modified>
</cp:coreProperties>
</file>