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5" r:id="rId3"/>
    <p:sldId id="269" r:id="rId4"/>
    <p:sldId id="274" r:id="rId5"/>
    <p:sldId id="271" r:id="rId6"/>
    <p:sldId id="270" r:id="rId7"/>
    <p:sldId id="275" r:id="rId8"/>
    <p:sldId id="276" r:id="rId9"/>
    <p:sldId id="272" r:id="rId10"/>
    <p:sldId id="288" r:id="rId11"/>
    <p:sldId id="278" r:id="rId12"/>
    <p:sldId id="279" r:id="rId13"/>
    <p:sldId id="281" r:id="rId14"/>
    <p:sldId id="280" r:id="rId15"/>
    <p:sldId id="282" r:id="rId16"/>
    <p:sldId id="287" r:id="rId17"/>
    <p:sldId id="273" r:id="rId18"/>
    <p:sldId id="289" r:id="rId19"/>
    <p:sldId id="285" r:id="rId20"/>
  </p:sldIdLst>
  <p:sldSz cx="12192000" cy="6858000"/>
  <p:notesSz cx="6858000" cy="9144000"/>
  <p:embeddedFontLst>
    <p:embeddedFont>
      <p:font typeface="Nunito" pitchFamily="2" charset="0"/>
      <p:regular r:id="rId22"/>
      <p:bold r:id="rId23"/>
      <p:italic r:id="rId24"/>
      <p:boldItalic r:id="rId25"/>
    </p:embeddedFont>
    <p:embeddedFont>
      <p:font typeface="Pacifico" panose="00000500000000000000" pitchFamily="2" charset="0"/>
      <p:regular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xXqvAk0ttjgN5D8JoI0HtbZ2+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2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6773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8631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e711f9251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g2e711f9251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715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d4e6744b5f_0_3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g2d4e6744b5f_0_3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39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d4e6744b5f_0_3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g2d4e6744b5f_0_3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1132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d4e6744b5f_0_3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g2d4e6744b5f_0_3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953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d4e6744b5f_0_3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g2d4e6744b5f_0_3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482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e711f925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g2e711f925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094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e711f9251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g2e711f9251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070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0f244e31df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30f244e31df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018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d4e6744b5f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2d4e6744b5f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052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e6b89fd30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2e6b89fd30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511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d4e6744b5f_0_1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2d4e6744b5f_0_1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60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d4e6744b5f_0_1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2d4e6744b5f_0_1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571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e6afb73df2_0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2e6afb73df2_0_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43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e6afb73df2_0_1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g2e6afb73df2_0_1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543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e6afb73df2_0_1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2e6afb73df2_0_1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0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30f244e31df_0_1645"/>
          <p:cNvGrpSpPr/>
          <p:nvPr/>
        </p:nvGrpSpPr>
        <p:grpSpPr>
          <a:xfrm>
            <a:off x="8130968" y="7"/>
            <a:ext cx="4060732" cy="2707359"/>
            <a:chOff x="6098378" y="5"/>
            <a:chExt cx="3045625" cy="2030570"/>
          </a:xfrm>
        </p:grpSpPr>
        <p:sp>
          <p:nvSpPr>
            <p:cNvPr id="11" name="Google Shape;11;g30f244e31df_0_164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g30f244e31df_0_164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g30f244e31df_0_1645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g30f244e31df_0_164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g30f244e31df_0_164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g30f244e31df_0_1645"/>
          <p:cNvSpPr txBox="1">
            <a:spLocks noGrp="1"/>
          </p:cNvSpPr>
          <p:nvPr>
            <p:ph type="title" hasCustomPrompt="1"/>
          </p:nvPr>
        </p:nvSpPr>
        <p:spPr>
          <a:xfrm>
            <a:off x="415600" y="1674733"/>
            <a:ext cx="11360700" cy="27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g30f244e31df_0_1645"/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700" cy="17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g30f244e31df_0_164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CB1E8-2CA0-464E-844B-C8CE0C8C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C18B75-0A82-4CF8-B356-8573CE695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8FA4E1-41E5-477B-82EE-178776DEE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C98935-EB57-4138-A65A-34517CC28B1E}" type="datetimeFigureOut">
              <a:rPr lang="pt-BR" smtClean="0"/>
              <a:t>30/06/2026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C6F5A0-50BA-4659-8B47-435EB6D7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86CC78-808E-4D1E-B34E-98900AD5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7516E-66B6-43C6-8214-D62E64ADB2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13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g30f244e31df_0_1604"/>
          <p:cNvGrpSpPr/>
          <p:nvPr/>
        </p:nvGrpSpPr>
        <p:grpSpPr>
          <a:xfrm>
            <a:off x="0" y="5204762"/>
            <a:ext cx="12191695" cy="1653192"/>
            <a:chOff x="0" y="3903669"/>
            <a:chExt cx="9144000" cy="1239925"/>
          </a:xfrm>
        </p:grpSpPr>
        <p:sp>
          <p:nvSpPr>
            <p:cNvPr id="21" name="Google Shape;21;g30f244e31df_0_160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g30f244e31df_0_160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g30f244e31df_0_160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g30f244e31df_0_160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g30f244e31df_0_160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g30f244e31df_0_160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7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30f244e31df_0_160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7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g30f244e31df_0_1604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0f244e31df_0_161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7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30f244e31df_0_1614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1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g30f244e31df_0_1614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1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Google Shape;43;g30f244e31df_0_1614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0f244e31df_0_1642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3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g30f244e31df_0_164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g30f244e31df_0_1595"/>
          <p:cNvGrpSpPr/>
          <p:nvPr/>
        </p:nvGrpSpPr>
        <p:grpSpPr>
          <a:xfrm>
            <a:off x="8130968" y="7"/>
            <a:ext cx="4060732" cy="2707359"/>
            <a:chOff x="6098378" y="5"/>
            <a:chExt cx="3045625" cy="2030570"/>
          </a:xfrm>
        </p:grpSpPr>
        <p:sp>
          <p:nvSpPr>
            <p:cNvPr id="56" name="Google Shape;56;g30f244e31df_0_159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g30f244e31df_0_159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g30f244e31df_0_1595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g30f244e31df_0_159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g30f244e31df_0_159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g30f244e31df_0_1595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9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g30f244e31df_0_159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0f244e31df_0_1619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7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30f244e31df_0_1619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f244e31df_0_162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8" name="Google Shape;68;g30f244e31df_0_1622"/>
          <p:cNvSpPr txBox="1">
            <a:spLocks noGrp="1"/>
          </p:cNvSpPr>
          <p:nvPr>
            <p:ph type="body" idx="1"/>
          </p:nvPr>
        </p:nvSpPr>
        <p:spPr>
          <a:xfrm>
            <a:off x="415600" y="1954405"/>
            <a:ext cx="3744000" cy="4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" name="Google Shape;69;g30f244e31df_0_162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g30f244e31df_0_1626"/>
          <p:cNvGrpSpPr/>
          <p:nvPr/>
        </p:nvGrpSpPr>
        <p:grpSpPr>
          <a:xfrm>
            <a:off x="8130968" y="7"/>
            <a:ext cx="4060732" cy="2707359"/>
            <a:chOff x="6098378" y="5"/>
            <a:chExt cx="3045625" cy="2030570"/>
          </a:xfrm>
        </p:grpSpPr>
        <p:sp>
          <p:nvSpPr>
            <p:cNvPr id="72" name="Google Shape;72;g30f244e31df_0_1626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g30f244e31df_0_1626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g30f244e31df_0_1626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g30f244e31df_0_1626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g30f244e31df_0_162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g30f244e31df_0_1626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g30f244e31df_0_1626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f244e31df_0_165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0f244e31df_0_1581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7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g30f244e31df_0_1581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7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●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○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Char char="■"/>
              <a:defRPr sz="19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g30f244e31df_0_1581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Rosana\Downloads\ARQUEIRO+46+(1)+(2)-51-68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bjetivodevida.com/estilo-de-aprendizagem/estilos-de-aprendizagem-visual-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531613" y="3239025"/>
            <a:ext cx="11387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500" b="0" i="0" u="none" strike="noStrike" cap="none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t="33298" b="34164"/>
          <a:stretch/>
        </p:blipFill>
        <p:spPr>
          <a:xfrm>
            <a:off x="82912" y="291779"/>
            <a:ext cx="3003145" cy="109663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>
            <a:spLocks noGrp="1"/>
          </p:cNvSpPr>
          <p:nvPr>
            <p:ph type="title"/>
          </p:nvPr>
        </p:nvSpPr>
        <p:spPr>
          <a:xfrm>
            <a:off x="2936027" y="45491"/>
            <a:ext cx="5800298" cy="226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Universidade Federal Fluminense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75" marR="7659" lvl="0" indent="2438" rtl="0">
              <a:lnSpc>
                <a:spcPct val="95786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pt-B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Curso de Mestrado Profissional em Diversidade e inclusão/CMPDI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"/>
          <p:cNvSpPr txBox="1">
            <a:spLocks noGrp="1"/>
          </p:cNvSpPr>
          <p:nvPr>
            <p:ph type="body" idx="1"/>
          </p:nvPr>
        </p:nvSpPr>
        <p:spPr>
          <a:xfrm>
            <a:off x="851368" y="2553244"/>
            <a:ext cx="7208550" cy="20742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Caixa de vocabulário: Um material para ser aplicado junto ao método MEPEVIS /Método de Ensino de Português Visual para surdos</a:t>
            </a:r>
            <a:endParaRPr sz="2800" b="1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75" marR="7659" lvl="0" indent="243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lang="pt-BR" sz="2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75" marR="7659" lvl="0" indent="243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pt-B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Walace Souza de Araújo </a:t>
            </a:r>
            <a:endParaRPr sz="32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75" marR="7659" lvl="0" indent="243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pt-B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Rosana Prado</a:t>
            </a:r>
            <a:endParaRPr sz="32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375" b="1" dirty="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416" y="475573"/>
            <a:ext cx="3182388" cy="22557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0E0572F-0A9B-5009-0B87-D8AE8D31D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416" y="3155621"/>
            <a:ext cx="3429297" cy="3292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596C014-A1B3-1325-6215-F36F4EE96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305" y="1781665"/>
            <a:ext cx="2835674" cy="2686639"/>
          </a:xfrm>
        </p:spPr>
        <p:txBody>
          <a:bodyPr>
            <a:normAutofit/>
          </a:bodyPr>
          <a:lstStyle/>
          <a:p>
            <a:r>
              <a:rPr lang="pt-BR" sz="3200" dirty="0"/>
              <a:t>Observamos que cada carta contém</a:t>
            </a: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165E2A-A1FA-5B11-C0D3-1B94A1457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816" y="857829"/>
            <a:ext cx="5392559" cy="452357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A7A5689-ACAE-CBC7-E51D-2C07454A25F5}"/>
              </a:ext>
            </a:extLst>
          </p:cNvPr>
          <p:cNvSpPr txBox="1"/>
          <p:nvPr/>
        </p:nvSpPr>
        <p:spPr>
          <a:xfrm>
            <a:off x="2686639" y="4251489"/>
            <a:ext cx="1432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IMAGEM  DO CONCEITO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EB95E60-B5FA-E05D-6387-05B8BC371A4F}"/>
              </a:ext>
            </a:extLst>
          </p:cNvPr>
          <p:cNvSpPr txBox="1"/>
          <p:nvPr/>
        </p:nvSpPr>
        <p:spPr>
          <a:xfrm>
            <a:off x="6452432" y="5738561"/>
            <a:ext cx="144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PALAVRA EM PORTUGUÊS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F62E91D-1F7A-1192-559C-115331B7C7A9}"/>
              </a:ext>
            </a:extLst>
          </p:cNvPr>
          <p:cNvSpPr txBox="1"/>
          <p:nvPr/>
        </p:nvSpPr>
        <p:spPr>
          <a:xfrm>
            <a:off x="9407950" y="5816339"/>
            <a:ext cx="1564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QR-CODE COM LIBRAS</a:t>
            </a:r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E62FD526-82E8-F589-6649-FD18FD01AFE0}"/>
              </a:ext>
            </a:extLst>
          </p:cNvPr>
          <p:cNvSpPr/>
          <p:nvPr/>
        </p:nvSpPr>
        <p:spPr>
          <a:xfrm rot="5400000">
            <a:off x="4180786" y="4128939"/>
            <a:ext cx="292234" cy="67873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DEF5C2-C65E-9847-C430-3D13F83A2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265525">
            <a:off x="6821259" y="4981885"/>
            <a:ext cx="830973" cy="3535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5CA5F7-3748-7F46-FBAF-2BB58654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29905">
            <a:off x="9171685" y="5204606"/>
            <a:ext cx="707197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62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g2e711f92517_0_14"/>
          <p:cNvPicPr preferRelativeResize="0"/>
          <p:nvPr/>
        </p:nvPicPr>
        <p:blipFill rotWithShape="1">
          <a:blip r:embed="rId3">
            <a:alphaModFix/>
          </a:blip>
          <a:srcRect t="1336" r="51073" b="61017"/>
          <a:stretch/>
        </p:blipFill>
        <p:spPr>
          <a:xfrm>
            <a:off x="342675" y="1226758"/>
            <a:ext cx="3159875" cy="281640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645" name="Google Shape;645;g2e711f92517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6245" y="1226758"/>
            <a:ext cx="4379775" cy="281640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46" name="Google Shape;646;g2e711f92517_0_14"/>
          <p:cNvSpPr txBox="1"/>
          <p:nvPr/>
        </p:nvSpPr>
        <p:spPr>
          <a:xfrm>
            <a:off x="1013675" y="76900"/>
            <a:ext cx="10318500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5941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3500" b="1">
                <a:latin typeface="Times New Roman"/>
                <a:ea typeface="Times New Roman"/>
                <a:cs typeface="Times New Roman"/>
                <a:sym typeface="Times New Roman"/>
              </a:rPr>
              <a:t>As cinco caixas - Quem ?</a:t>
            </a:r>
            <a:endParaRPr sz="3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8" name="Google Shape;648;g2e711f92517_0_14"/>
          <p:cNvSpPr txBox="1"/>
          <p:nvPr/>
        </p:nvSpPr>
        <p:spPr>
          <a:xfrm>
            <a:off x="342675" y="4534476"/>
            <a:ext cx="11493000" cy="170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700" dirty="0">
                <a:latin typeface="Times New Roman"/>
                <a:ea typeface="Times New Roman"/>
                <a:cs typeface="Times New Roman"/>
                <a:sym typeface="Times New Roman"/>
              </a:rPr>
              <a:t>De acordo com Costa e Prado (2011 p. 11) consideram que: “Alfabetizar um aluno surdo significa ensinar a estabelecer associação entre a imagem da palavra escrita com a imagem do sinal representativo do significado”. Ou seja, a alfabetização dos surdos é baseada por recursos imagéticos considerando a estratégia de uso das imagens tanto da palavra quanto da imagem que contém o significado que a palavra expressa, para que visualmente a criança surda consiga através das informações visuais estabelecer conceitos.</a:t>
            </a:r>
            <a:endParaRPr sz="17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9" name="Google Shape;649;g2e711f92517_0_14"/>
          <p:cNvSpPr txBox="1"/>
          <p:nvPr/>
        </p:nvSpPr>
        <p:spPr>
          <a:xfrm>
            <a:off x="8409715" y="1226758"/>
            <a:ext cx="3608100" cy="28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dirty="0">
                <a:latin typeface="Times New Roman"/>
                <a:ea typeface="Times New Roman"/>
                <a:cs typeface="Times New Roman"/>
                <a:sym typeface="Times New Roman"/>
              </a:rPr>
              <a:t>A caixa intitulada com a pergunta: Quem ?, apresenta um conjunto de sujeitos. Esse item inicial, oferece aos alunos a possibilidade de optar por um dos personagens, funcionando como o primeiro comando aos alunos a fazerem suas escolhas para iniciar o processo de composição das frases em português com as imagens. 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g2d4e6744b5f_0_3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00" y="3115300"/>
            <a:ext cx="3987225" cy="33372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655" name="Google Shape;655;g2d4e6744b5f_0_36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825" y="3115300"/>
            <a:ext cx="5764297" cy="33372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56" name="Google Shape;656;g2d4e6744b5f_0_3651"/>
          <p:cNvSpPr txBox="1"/>
          <p:nvPr/>
        </p:nvSpPr>
        <p:spPr>
          <a:xfrm>
            <a:off x="615200" y="1523975"/>
            <a:ext cx="113043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A caixa vermelha cumpre o papel de apresentar as ações/verbos. Estes vocabulários são necessários para dar continuidade aos conceitos a serem adquiridos e utilizados em frases escritas na língua portuguesa. Nessa caixa estão contidos dez verbos distintos, sendo eles: Come, Bebe, Chuta, Pega, Escreve, Pinta, Corta, Corre, Compra e Lava. A caixa na cor vermelha contém um vocabulário com palavras que representam diversas ações. Esta caixa tem o título denominado de: O que faz?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7" name="Google Shape;657;g2d4e6744b5f_0_3651"/>
          <p:cNvSpPr txBox="1"/>
          <p:nvPr/>
        </p:nvSpPr>
        <p:spPr>
          <a:xfrm>
            <a:off x="1855100" y="457025"/>
            <a:ext cx="88245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5941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3500" b="1">
                <a:latin typeface="Times New Roman"/>
                <a:ea typeface="Times New Roman"/>
                <a:cs typeface="Times New Roman"/>
                <a:sym typeface="Times New Roman"/>
              </a:rPr>
              <a:t>As cinco caixas - O que faz 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g2d4e6744b5f_0_3654"/>
          <p:cNvPicPr preferRelativeResize="0"/>
          <p:nvPr/>
        </p:nvPicPr>
        <p:blipFill rotWithShape="1">
          <a:blip r:embed="rId3">
            <a:alphaModFix/>
          </a:blip>
          <a:srcRect l="2316" t="37184" r="52711" b="34032"/>
          <a:stretch/>
        </p:blipFill>
        <p:spPr>
          <a:xfrm>
            <a:off x="665000" y="1354375"/>
            <a:ext cx="4228575" cy="27861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671" name="Google Shape;671;g2d4e6744b5f_0_36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1300" y="1354375"/>
            <a:ext cx="4841139" cy="27861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72" name="Google Shape;672;g2d4e6744b5f_0_3654"/>
          <p:cNvSpPr txBox="1"/>
          <p:nvPr/>
        </p:nvSpPr>
        <p:spPr>
          <a:xfrm>
            <a:off x="1013675" y="307600"/>
            <a:ext cx="9207000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5941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3500" b="1">
                <a:latin typeface="Times New Roman"/>
                <a:ea typeface="Times New Roman"/>
                <a:cs typeface="Times New Roman"/>
                <a:sym typeface="Times New Roman"/>
              </a:rPr>
              <a:t>As cinco caixas - Quantos 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3" name="Google Shape;673;g2d4e6744b5f_0_3654"/>
          <p:cNvSpPr txBox="1"/>
          <p:nvPr/>
        </p:nvSpPr>
        <p:spPr>
          <a:xfrm>
            <a:off x="573250" y="4606950"/>
            <a:ext cx="113121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" lvl="0" indent="0" algn="just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Na sequência, os próximos itens do produto, proporcionará ao aluno a noção de quantidade.  São duas fichas para cada número, uma com a quantidade acompanhada do numeral e a outra ficha somente com o nome dos números por extenso. As imagens da caixa abóbora, são itens que expressam as quantidades. Serão utilizadas para trabalhar a quantidade dos objetos.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g2d4e6744b5f_0_3648"/>
          <p:cNvPicPr preferRelativeResize="0"/>
          <p:nvPr/>
        </p:nvPicPr>
        <p:blipFill rotWithShape="1">
          <a:blip r:embed="rId3">
            <a:alphaModFix/>
          </a:blip>
          <a:srcRect l="51357" t="37169" r="6163" b="32121"/>
          <a:stretch/>
        </p:blipFill>
        <p:spPr>
          <a:xfrm>
            <a:off x="594226" y="2425750"/>
            <a:ext cx="4658850" cy="3468484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663" name="Google Shape;663;g2d4e6744b5f_0_36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4175" y="2425750"/>
            <a:ext cx="6018906" cy="346847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64" name="Google Shape;664;g2d4e6744b5f_0_3648"/>
          <p:cNvSpPr txBox="1"/>
          <p:nvPr/>
        </p:nvSpPr>
        <p:spPr>
          <a:xfrm>
            <a:off x="1705725" y="538300"/>
            <a:ext cx="87246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5941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3500" b="1">
                <a:latin typeface="Times New Roman"/>
                <a:ea typeface="Times New Roman"/>
                <a:cs typeface="Times New Roman"/>
                <a:sym typeface="Times New Roman"/>
              </a:rPr>
              <a:t>As cinco caixas - O que 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665;g2d4e6744b5f_0_3648"/>
          <p:cNvSpPr txBox="1"/>
          <p:nvPr/>
        </p:nvSpPr>
        <p:spPr>
          <a:xfrm>
            <a:off x="594225" y="1565950"/>
            <a:ext cx="10947600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A caixa de cor amarela apresenta os significados de diferentes objetos que serão utilizados para a composição das frases. Essa caixa tem como título: “O que? ”.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g2d4e6744b5f_0_3669"/>
          <p:cNvPicPr preferRelativeResize="0"/>
          <p:nvPr/>
        </p:nvPicPr>
        <p:blipFill rotWithShape="1">
          <a:blip r:embed="rId3">
            <a:alphaModFix/>
          </a:blip>
          <a:srcRect l="16316" t="66613" r="18023" b="2154"/>
          <a:stretch/>
        </p:blipFill>
        <p:spPr>
          <a:xfrm>
            <a:off x="599850" y="1712700"/>
            <a:ext cx="4837800" cy="2376759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679" name="Google Shape;679;g2d4e6744b5f_0_36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6425" y="1712700"/>
            <a:ext cx="4129814" cy="237675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80" name="Google Shape;680;g2d4e6744b5f_0_3669"/>
          <p:cNvSpPr txBox="1"/>
          <p:nvPr/>
        </p:nvSpPr>
        <p:spPr>
          <a:xfrm>
            <a:off x="1055625" y="622175"/>
            <a:ext cx="96054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5941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3500" b="1">
                <a:latin typeface="Times New Roman"/>
                <a:ea typeface="Times New Roman"/>
                <a:cs typeface="Times New Roman"/>
                <a:sym typeface="Times New Roman"/>
              </a:rPr>
              <a:t>As cinco caixas - Qual a cor e Como 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1" name="Google Shape;681;g2d4e6744b5f_0_3669"/>
          <p:cNvSpPr txBox="1"/>
          <p:nvPr/>
        </p:nvSpPr>
        <p:spPr>
          <a:xfrm>
            <a:off x="496350" y="4502075"/>
            <a:ext cx="11199300" cy="1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Na última caixa, optamos por agrupar as duas categorias: “Qual a cor? ” e “Como ?” em uma mesma caixa, porque temos a intenção de trabalhar as características das coisas e as cores também podem ser consideradas como características. Dessa forma, ampliamos as possibilidades de opções por denotarem funções semelhantes na formação de uma frase. Como por exemplo: Carlos pega uma maçã </a:t>
            </a:r>
            <a:r>
              <a:rPr lang="pt-BR" sz="1700" u="sng">
                <a:latin typeface="Times New Roman"/>
                <a:ea typeface="Times New Roman"/>
                <a:cs typeface="Times New Roman"/>
                <a:sym typeface="Times New Roman"/>
              </a:rPr>
              <a:t>verde</a:t>
            </a: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 ou Carlos come uma maçã </a:t>
            </a:r>
            <a:r>
              <a:rPr lang="pt-BR" sz="1700" u="sng">
                <a:latin typeface="Times New Roman"/>
                <a:ea typeface="Times New Roman"/>
                <a:cs typeface="Times New Roman"/>
                <a:sym typeface="Times New Roman"/>
              </a:rPr>
              <a:t>grande</a:t>
            </a: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. Com essa possibilidade, os alunos poderão entender, no momento adequado, que as características e as cores que um objeto ou sujeito podem assumir a mesma função na frase e fazem parte das características que chamamos de adjetivos nas composições de frases, textos e contextos que serão criados pelos alunos.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24"/>
          <p:cNvSpPr/>
          <p:nvPr/>
        </p:nvSpPr>
        <p:spPr>
          <a:xfrm>
            <a:off x="8670240" y="2157524"/>
            <a:ext cx="315806" cy="50315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11288169" y="2117254"/>
            <a:ext cx="315806" cy="50315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41668" y="695148"/>
            <a:ext cx="1205033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800" b="1" dirty="0"/>
              <a:t>QUEM?        O QUE FAZ?        QUANTAS?         O QUE?        COMO? 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3300" y="2157524"/>
            <a:ext cx="1130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CARMEM           PEGA                     QUATRO            MAÇÃS           GOSTOSAS</a:t>
            </a:r>
          </a:p>
        </p:txBody>
      </p:sp>
      <p:pic>
        <p:nvPicPr>
          <p:cNvPr id="14" name="Espaço Reservado para Conteúdo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1545" y="3028791"/>
            <a:ext cx="3296994" cy="494549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47181" y="2709533"/>
            <a:ext cx="3485286" cy="5231569"/>
          </a:xfrm>
          <a:prstGeom prst="rect">
            <a:avLst/>
          </a:prstGeom>
        </p:spPr>
      </p:pic>
      <p:sp>
        <p:nvSpPr>
          <p:cNvPr id="16" name="Seta em curva para a esquerda 15"/>
          <p:cNvSpPr/>
          <p:nvPr/>
        </p:nvSpPr>
        <p:spPr>
          <a:xfrm rot="4038654">
            <a:off x="6460596" y="3627722"/>
            <a:ext cx="1014231" cy="2664440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240" y="1331186"/>
            <a:ext cx="408467" cy="53649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539" y="1442178"/>
            <a:ext cx="408467" cy="53649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11" y="1435732"/>
            <a:ext cx="408467" cy="53649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773" y="1320525"/>
            <a:ext cx="408467" cy="53649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6" y="1442178"/>
            <a:ext cx="40846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16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e711f92517_0_0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700" cy="810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000000"/>
                </a:solidFill>
              </a:rPr>
              <a:t>As características e funções da caixa de vocabulário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52" name="Google Shape;552;g2e711f92517_0_0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700" cy="445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/>
              <a:t>                       Características:                                                Funções: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pt-B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Foi criada para ser atraente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pt-B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Contém um grupo de conceitos com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vocabulários específicos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pt-B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Perguntas - comando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pt-B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Expressa vocabulário de forma clara: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Português escrito  e Libras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  </a:t>
            </a:r>
            <a:endParaRPr dirty="0"/>
          </a:p>
        </p:txBody>
      </p:sp>
      <p:sp>
        <p:nvSpPr>
          <p:cNvPr id="553" name="Google Shape;553;g2e711f92517_0_0"/>
          <p:cNvSpPr txBox="1"/>
          <p:nvPr/>
        </p:nvSpPr>
        <p:spPr>
          <a:xfrm>
            <a:off x="6654650" y="2496375"/>
            <a:ext cx="46281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Estimula a compreensão, interpretação e memorização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06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Char char="-"/>
            </a:pP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Cores específicas para cada assunto.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Podendo acrescentar vocabulários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pt-BR" sz="2000" dirty="0">
                <a:latin typeface="Roboto"/>
                <a:ea typeface="Roboto"/>
                <a:cs typeface="Roboto"/>
                <a:sym typeface="Roboto"/>
              </a:rPr>
              <a:t>1º ao 5º ano do fundamental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pt-BR" sz="2000" dirty="0">
                <a:latin typeface="Roboto"/>
                <a:ea typeface="Roboto"/>
                <a:cs typeface="Times New Roman"/>
                <a:sym typeface="Roboto"/>
              </a:rPr>
              <a:t>- </a:t>
            </a:r>
            <a:r>
              <a:rPr lang="pt-BR" sz="1800" dirty="0">
                <a:latin typeface="Roboto"/>
                <a:ea typeface="Roboto"/>
                <a:cs typeface="Times New Roman"/>
                <a:sym typeface="Roboto"/>
              </a:rPr>
              <a:t>Favorece a memorização visual dos conceitos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246BB2-9046-8E05-AB20-E0D8E4CF7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856" y="470909"/>
            <a:ext cx="11360700" cy="3790006"/>
          </a:xfr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76200" indent="0">
              <a:buNone/>
            </a:pPr>
            <a:r>
              <a:rPr lang="pt-BR" dirty="0"/>
              <a:t>Para maiores informações sobre o método MEPEVIS consulte</a:t>
            </a:r>
          </a:p>
          <a:p>
            <a:endParaRPr lang="pt-BR" dirty="0"/>
          </a:p>
          <a:p>
            <a:r>
              <a:rPr lang="pt-BR" dirty="0"/>
              <a:t>PRADO, Rosana. MEPEVIS: método de ensino de português escrito e visual para surdos: um caminho para o ensino de leitura e escrita para alunos surdos. Revista Arqueiro, Rio de Janeiro, n. 46, p. 51-68, jan./jun. 2024. DOI: 10.20395/re.2024.46.51-68. </a:t>
            </a:r>
          </a:p>
          <a:p>
            <a:r>
              <a:rPr lang="pt-BR" dirty="0">
                <a:hlinkClick r:id="rId2" action="ppaction://hlinkfile"/>
              </a:rPr>
              <a:t>file:///C:/Users/Rosana/Downloads/ARQUEIRO+46+(1)+(2)-51-68.pdf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49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e711f92517_0_41"/>
          <p:cNvSpPr txBox="1">
            <a:spLocks noGrp="1"/>
          </p:cNvSpPr>
          <p:nvPr>
            <p:ph type="body" idx="1"/>
          </p:nvPr>
        </p:nvSpPr>
        <p:spPr>
          <a:xfrm>
            <a:off x="1542167" y="7052158"/>
            <a:ext cx="9886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701" name="Google Shape;701;g2e711f92517_0_41"/>
          <p:cNvSpPr txBox="1"/>
          <p:nvPr/>
        </p:nvSpPr>
        <p:spPr>
          <a:xfrm>
            <a:off x="3656200" y="1435800"/>
            <a:ext cx="70179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99815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Times New Roman"/>
                <a:ea typeface="Times New Roman"/>
                <a:cs typeface="Times New Roman"/>
                <a:sym typeface="Times New Roman"/>
              </a:rPr>
              <a:t>“A tarefa não é tanto ver aquilo que ninguém viu, mas pensar o que ninguém ainda pensou sobre aquilo que todo mundo vê. ”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998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99815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>
                <a:latin typeface="Times New Roman"/>
                <a:ea typeface="Times New Roman"/>
                <a:cs typeface="Times New Roman"/>
                <a:sym typeface="Times New Roman"/>
              </a:rPr>
              <a:t> (Arthur Schopenhauer)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2" name="Google Shape;702;g2e711f92517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75" y="162600"/>
            <a:ext cx="6860775" cy="6583551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2e711f92517_0_41"/>
          <p:cNvSpPr txBox="1"/>
          <p:nvPr/>
        </p:nvSpPr>
        <p:spPr>
          <a:xfrm>
            <a:off x="7887475" y="5047338"/>
            <a:ext cx="35415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5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Fim</a:t>
            </a:r>
            <a:endParaRPr sz="85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0f244e31df_1_18"/>
          <p:cNvSpPr txBox="1">
            <a:spLocks noGrp="1"/>
          </p:cNvSpPr>
          <p:nvPr>
            <p:ph type="title"/>
          </p:nvPr>
        </p:nvSpPr>
        <p:spPr>
          <a:xfrm>
            <a:off x="1408950" y="814525"/>
            <a:ext cx="9374100" cy="1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t-BR" sz="4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</a:t>
            </a:r>
            <a:endParaRPr sz="4200" dirty="0">
              <a:solidFill>
                <a:srgbClr val="8520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2" name="Google Shape;292;g30f244e31df_1_18"/>
          <p:cNvSpPr txBox="1"/>
          <p:nvPr/>
        </p:nvSpPr>
        <p:spPr>
          <a:xfrm>
            <a:off x="-2383075" y="-588650"/>
            <a:ext cx="947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" name="Google Shape;293;g30f244e31df_1_18"/>
          <p:cNvSpPr txBox="1"/>
          <p:nvPr/>
        </p:nvSpPr>
        <p:spPr>
          <a:xfrm>
            <a:off x="9408725" y="1805000"/>
            <a:ext cx="411300" cy="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30f244e31df_1_18"/>
          <p:cNvSpPr txBox="1"/>
          <p:nvPr/>
        </p:nvSpPr>
        <p:spPr>
          <a:xfrm>
            <a:off x="8882925" y="1606550"/>
            <a:ext cx="239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30f244e31df_1_18"/>
          <p:cNvSpPr txBox="1"/>
          <p:nvPr/>
        </p:nvSpPr>
        <p:spPr>
          <a:xfrm>
            <a:off x="0" y="178500"/>
            <a:ext cx="120273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4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3430" b="1" u="sng" dirty="0">
                <a:latin typeface="Times New Roman"/>
                <a:ea typeface="Times New Roman"/>
                <a:cs typeface="Times New Roman"/>
                <a:sym typeface="Times New Roman"/>
              </a:rPr>
              <a:t>Nosso material se fundamenta nos estudos do Letramento    visual para surdos</a:t>
            </a:r>
            <a:endParaRPr sz="2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6" name="Google Shape;296;g30f244e31df_1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260" y="2531996"/>
            <a:ext cx="3361615" cy="243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0f244e31df_1_18"/>
          <p:cNvSpPr txBox="1"/>
          <p:nvPr/>
        </p:nvSpPr>
        <p:spPr>
          <a:xfrm>
            <a:off x="219525" y="1697838"/>
            <a:ext cx="1106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 dirty="0">
                <a:latin typeface="Times New Roman"/>
                <a:ea typeface="Times New Roman"/>
                <a:cs typeface="Times New Roman"/>
                <a:sym typeface="Times New Roman"/>
              </a:rPr>
              <a:t>Como criança Surda o som não me pertencia e, assim, passei a identificar tudo visualmente e expressar-me também com “sinais visuais” ou por “signos visuais. (CAMPELLO, 2008)</a:t>
            </a: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g30f244e31df_1_18"/>
          <p:cNvSpPr txBox="1"/>
          <p:nvPr/>
        </p:nvSpPr>
        <p:spPr>
          <a:xfrm>
            <a:off x="371575" y="2553450"/>
            <a:ext cx="3624600" cy="2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>
                <a:latin typeface="Times New Roman"/>
                <a:ea typeface="Times New Roman"/>
                <a:cs typeface="Times New Roman"/>
                <a:sym typeface="Times New Roman"/>
              </a:rPr>
              <a:t>“Letramento visual é compreendido por Oliveira (2006) como a área de estudo que lida com o que pode ser visto e como se pode interpretar o que é visto”.(LEBEDEFF, 2010).</a:t>
            </a:r>
            <a:endParaRPr sz="3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g30f244e31df_1_18"/>
          <p:cNvSpPr txBox="1"/>
          <p:nvPr/>
        </p:nvSpPr>
        <p:spPr>
          <a:xfrm>
            <a:off x="8495400" y="2588050"/>
            <a:ext cx="35319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>
                <a:latin typeface="Times New Roman"/>
                <a:ea typeface="Times New Roman"/>
                <a:cs typeface="Times New Roman"/>
                <a:sym typeface="Times New Roman"/>
              </a:rPr>
              <a:t>“O letramento visual para os surdos precisa ser compreendido, também, a partir de práticas sociais e culturais de leitura e compreensão de imagens”.(LEBEDEFF, 2010)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g30f244e31df_1_18"/>
          <p:cNvSpPr txBox="1"/>
          <p:nvPr/>
        </p:nvSpPr>
        <p:spPr>
          <a:xfrm>
            <a:off x="-1064100" y="5369675"/>
            <a:ext cx="13091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401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Times New Roman"/>
                <a:ea typeface="Times New Roman"/>
                <a:cs typeface="Times New Roman"/>
                <a:sym typeface="Times New Roman"/>
              </a:rPr>
              <a:t>Assim, consideramos que a leitura e escrita devem ter significado para a criança surda e o seu aprendizado deverá acontecer por meio de processos visuais em que a criança tenha consciência do porquê e do para quê se aprende a ler e escrever. (CAMPELLO, 2023).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440180" lvl="0" indent="0" algn="just" rtl="0">
              <a:spcBef>
                <a:spcPts val="1000"/>
              </a:spcBef>
              <a:spcAft>
                <a:spcPts val="1000"/>
              </a:spcAft>
              <a:buNone/>
            </a:pPr>
            <a:endParaRPr sz="18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g30f244e31df_1_18"/>
          <p:cNvSpPr txBox="1"/>
          <p:nvPr/>
        </p:nvSpPr>
        <p:spPr>
          <a:xfrm>
            <a:off x="4078575" y="4706400"/>
            <a:ext cx="4881000" cy="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Roboto"/>
                <a:ea typeface="Roboto"/>
                <a:cs typeface="Roboto"/>
                <a:sym typeface="Roboto"/>
              </a:rPr>
              <a:t>Figura - Estilos de aprendizagem visual /Blog Objetivo de vida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Roboto"/>
                <a:ea typeface="Roboto"/>
                <a:cs typeface="Roboto"/>
                <a:sym typeface="Roboto"/>
              </a:rPr>
              <a:t>Fonte: </a:t>
            </a:r>
            <a:r>
              <a:rPr lang="pt-BR" sz="1100">
                <a:uFill>
                  <a:noFill/>
                </a:uFill>
                <a:hlinkClick r:id="rId4"/>
              </a:rPr>
              <a:t>estilos-de-aprendizagem-visual - Objetivo De Vida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d4e6744b5f_0_1106"/>
          <p:cNvSpPr txBox="1"/>
          <p:nvPr/>
        </p:nvSpPr>
        <p:spPr>
          <a:xfrm>
            <a:off x="-2383075" y="-588650"/>
            <a:ext cx="947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0A2040-D474-00E9-8C7A-40446CC46F42}"/>
              </a:ext>
            </a:extLst>
          </p:cNvPr>
          <p:cNvSpPr txBox="1"/>
          <p:nvPr/>
        </p:nvSpPr>
        <p:spPr>
          <a:xfrm>
            <a:off x="6096001" y="358219"/>
            <a:ext cx="5847760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3200" dirty="0">
                <a:solidFill>
                  <a:schemeClr val="bg2">
                    <a:lumMod val="50000"/>
                  </a:schemeClr>
                </a:solidFill>
              </a:rPr>
              <a:t>Este material didático visual e bilíngue, denominado como caixa de vocabulários, como suporte ao ensino de português escrito para alunos surdos foi criado com base no Método de Ensino de Português Escrito e Visual para Surdos/ MELEVIS.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6B4D61-859C-12D9-A990-32975B0A3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47" y="1018095"/>
            <a:ext cx="4771045" cy="45802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e6b89fd309_0_7"/>
          <p:cNvSpPr txBox="1"/>
          <p:nvPr/>
        </p:nvSpPr>
        <p:spPr>
          <a:xfrm>
            <a:off x="-412450" y="98175"/>
            <a:ext cx="7236331" cy="7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latin typeface="Times New Roman"/>
                <a:ea typeface="Times New Roman"/>
                <a:cs typeface="Times New Roman"/>
                <a:sym typeface="Times New Roman"/>
              </a:rPr>
              <a:t>O método</a:t>
            </a:r>
            <a:endParaRPr sz="3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0" name="Google Shape;560;g2e6b89fd309_0_7"/>
          <p:cNvSpPr txBox="1"/>
          <p:nvPr/>
        </p:nvSpPr>
        <p:spPr>
          <a:xfrm>
            <a:off x="180263" y="770301"/>
            <a:ext cx="6479844" cy="326943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Um método de ensino de português para surdos que teve origem nos idos anos 1930/40/50 no Instituto Nacional de Educação de surdos/INES. </a:t>
            </a:r>
          </a:p>
          <a:p>
            <a:pPr lvl="0" algn="just"/>
            <a:r>
              <a:rPr lang="pt-BR" sz="2000" dirty="0">
                <a:solidFill>
                  <a:srgbClr val="2A39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Esse método se chamava </a:t>
            </a:r>
            <a:r>
              <a:rPr lang="pt-BR" sz="2800" b="1" dirty="0">
                <a:solidFill>
                  <a:srgbClr val="2A39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OGNDD</a:t>
            </a:r>
            <a:r>
              <a:rPr lang="pt-BR" sz="2000" dirty="0">
                <a:solidFill>
                  <a:srgbClr val="2A399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(Oral Global Natural Dedutivo Direto) e foi utilizado por um professor chamado Geraldo Cavalcanti de Albuquerque. Ele foi um professor que se debruçou a organizar uma metodologia de ensino do português em um formato mais compreensível aos olhos dos alunos surdos da época.</a:t>
            </a:r>
            <a:endParaRPr lang="pt-BR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17" y="3922934"/>
            <a:ext cx="5289047" cy="282998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854018" y="98175"/>
            <a:ext cx="5183307" cy="44627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reestruturação do método </a:t>
            </a:r>
          </a:p>
          <a:p>
            <a:pPr algn="just"/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MEPEVIS –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étodo de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nsino de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ortuguês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scrito e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sual para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urdos  (2003)</a:t>
            </a:r>
          </a:p>
          <a:p>
            <a:pPr algn="just"/>
            <a:endParaRPr 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atender aos objetivos de um ensino bilíngue e visual, a professora Rosana Prado fez alterações na metodologia e o uso da visualidade passou a fundamentar todo o ensino. Foram retiradas todas as referências ao ensino oral e passou a ser considerado  o uso da Libras como L1 e o português escrito como L2.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086" y="4663199"/>
            <a:ext cx="2151744" cy="215427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46" y="4663199"/>
            <a:ext cx="2106893" cy="20897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d4e6744b5f_0_1886"/>
          <p:cNvSpPr txBox="1">
            <a:spLocks noGrp="1"/>
          </p:cNvSpPr>
          <p:nvPr>
            <p:ph type="title"/>
          </p:nvPr>
        </p:nvSpPr>
        <p:spPr>
          <a:xfrm>
            <a:off x="1408950" y="814525"/>
            <a:ext cx="9374100" cy="1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t-BR" sz="4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</a:t>
            </a:r>
            <a:endParaRPr sz="4200">
              <a:solidFill>
                <a:srgbClr val="8520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3" name="Google Shape;513;g2d4e6744b5f_0_1886"/>
          <p:cNvSpPr txBox="1"/>
          <p:nvPr/>
        </p:nvSpPr>
        <p:spPr>
          <a:xfrm>
            <a:off x="-2383075" y="-588650"/>
            <a:ext cx="947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4" name="Google Shape;514;g2d4e6744b5f_0_1886"/>
          <p:cNvSpPr txBox="1"/>
          <p:nvPr/>
        </p:nvSpPr>
        <p:spPr>
          <a:xfrm>
            <a:off x="9408725" y="1805000"/>
            <a:ext cx="411300" cy="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2d4e6744b5f_0_1886"/>
          <p:cNvSpPr txBox="1"/>
          <p:nvPr/>
        </p:nvSpPr>
        <p:spPr>
          <a:xfrm>
            <a:off x="8882925" y="1606550"/>
            <a:ext cx="239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g2d4e6744b5f_0_18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675" y="1606550"/>
            <a:ext cx="2399400" cy="226540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17" name="Google Shape;517;g2d4e6744b5f_0_1886"/>
          <p:cNvPicPr preferRelativeResize="0"/>
          <p:nvPr/>
        </p:nvPicPr>
        <p:blipFill rotWithShape="1">
          <a:blip r:embed="rId4">
            <a:alphaModFix/>
          </a:blip>
          <a:srcRect t="61466" r="49075" b="16172"/>
          <a:stretch/>
        </p:blipFill>
        <p:spPr>
          <a:xfrm>
            <a:off x="2997538" y="1606550"/>
            <a:ext cx="952500" cy="95250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18" name="Google Shape;518;g2d4e6744b5f_0_1886"/>
          <p:cNvPicPr preferRelativeResize="0"/>
          <p:nvPr/>
        </p:nvPicPr>
        <p:blipFill rotWithShape="1">
          <a:blip r:embed="rId5">
            <a:alphaModFix/>
          </a:blip>
          <a:srcRect t="11446" b="22001"/>
          <a:stretch/>
        </p:blipFill>
        <p:spPr>
          <a:xfrm>
            <a:off x="4055200" y="1606550"/>
            <a:ext cx="1066800" cy="226540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19" name="Google Shape;519;g2d4e6744b5f_0_1886"/>
          <p:cNvPicPr preferRelativeResize="0"/>
          <p:nvPr/>
        </p:nvPicPr>
        <p:blipFill rotWithShape="1">
          <a:blip r:embed="rId6">
            <a:alphaModFix/>
          </a:blip>
          <a:srcRect b="12975"/>
          <a:stretch/>
        </p:blipFill>
        <p:spPr>
          <a:xfrm>
            <a:off x="2997550" y="2643225"/>
            <a:ext cx="952500" cy="12287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20" name="Google Shape;520;g2d4e6744b5f_0_18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6400" y="1595750"/>
            <a:ext cx="1219200" cy="239215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21" name="Google Shape;521;g2d4e6744b5f_0_18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05600" y="1586225"/>
            <a:ext cx="1228725" cy="239215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22" name="Google Shape;522;g2d4e6744b5f_0_1886"/>
          <p:cNvPicPr preferRelativeResize="0"/>
          <p:nvPr/>
        </p:nvPicPr>
        <p:blipFill rotWithShape="1">
          <a:blip r:embed="rId9">
            <a:alphaModFix/>
          </a:blip>
          <a:srcRect l="41336" t="21846" r="40448" b="17517"/>
          <a:stretch/>
        </p:blipFill>
        <p:spPr>
          <a:xfrm>
            <a:off x="7934325" y="1576700"/>
            <a:ext cx="1257300" cy="2392150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23" name="Google Shape;523;g2d4e6744b5f_0_18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08725" y="1543175"/>
            <a:ext cx="2399400" cy="23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2d4e6744b5f_0_1886"/>
          <p:cNvSpPr txBox="1"/>
          <p:nvPr/>
        </p:nvSpPr>
        <p:spPr>
          <a:xfrm>
            <a:off x="932600" y="374363"/>
            <a:ext cx="97401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latin typeface="Times New Roman"/>
                <a:ea typeface="Times New Roman"/>
                <a:cs typeface="Times New Roman"/>
                <a:sym typeface="Times New Roman"/>
              </a:rPr>
              <a:t>Processo de confecção da Caixa de Vocabulário</a:t>
            </a:r>
            <a:endParaRPr sz="3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5" name="Google Shape;525;g2d4e6744b5f_0_1886"/>
          <p:cNvSpPr txBox="1"/>
          <p:nvPr/>
        </p:nvSpPr>
        <p:spPr>
          <a:xfrm>
            <a:off x="385675" y="1355450"/>
            <a:ext cx="2019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      Figura - Caixas compradas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6" name="Google Shape;526;g2d4e6744b5f_0_1886"/>
          <p:cNvSpPr txBox="1"/>
          <p:nvPr/>
        </p:nvSpPr>
        <p:spPr>
          <a:xfrm>
            <a:off x="3114838" y="1303225"/>
            <a:ext cx="16620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Figura - Materiais artesanais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Google Shape;527;g2d4e6744b5f_0_1886"/>
          <p:cNvSpPr txBox="1"/>
          <p:nvPr/>
        </p:nvSpPr>
        <p:spPr>
          <a:xfrm>
            <a:off x="6589913" y="1303225"/>
            <a:ext cx="2818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Figura - Tratamento das caixas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8" name="Google Shape;528;g2d4e6744b5f_0_1886"/>
          <p:cNvSpPr txBox="1"/>
          <p:nvPr/>
        </p:nvSpPr>
        <p:spPr>
          <a:xfrm>
            <a:off x="9777425" y="1300425"/>
            <a:ext cx="1662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Figura - Caixas prontas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g2d4e6744b5f_0_1886"/>
          <p:cNvSpPr txBox="1"/>
          <p:nvPr/>
        </p:nvSpPr>
        <p:spPr>
          <a:xfrm>
            <a:off x="656375" y="3795750"/>
            <a:ext cx="1662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 Fonte: Arquivo pessoal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0" name="Google Shape;530;g2d4e6744b5f_0_1886"/>
          <p:cNvSpPr txBox="1"/>
          <p:nvPr/>
        </p:nvSpPr>
        <p:spPr>
          <a:xfrm>
            <a:off x="3330825" y="3788500"/>
            <a:ext cx="1556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Fonte: Arquivo pessoal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1" name="Google Shape;531;g2d4e6744b5f_0_1886"/>
          <p:cNvSpPr txBox="1"/>
          <p:nvPr/>
        </p:nvSpPr>
        <p:spPr>
          <a:xfrm>
            <a:off x="6705600" y="3935425"/>
            <a:ext cx="1893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     Fonte: Arquivo pessoal</a:t>
            </a:r>
            <a:endParaRPr sz="24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2" name="Google Shape;532;g2d4e6744b5f_0_1886"/>
          <p:cNvSpPr txBox="1"/>
          <p:nvPr/>
        </p:nvSpPr>
        <p:spPr>
          <a:xfrm>
            <a:off x="9873625" y="3859225"/>
            <a:ext cx="14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Fonte: Arquivo pessoal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3" name="Google Shape;533;g2d4e6744b5f_0_1886"/>
          <p:cNvSpPr txBox="1"/>
          <p:nvPr/>
        </p:nvSpPr>
        <p:spPr>
          <a:xfrm>
            <a:off x="385675" y="4677175"/>
            <a:ext cx="114225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latin typeface="Times New Roman"/>
                <a:ea typeface="Times New Roman"/>
                <a:cs typeface="Times New Roman"/>
                <a:sym typeface="Times New Roman"/>
              </a:rPr>
              <a:t>É um material que possui a intenção de fixação de vocabulário e criação de frases em Libras e/ou português. As caixas internas podem ser usadas em composição sequencial de imagens para a visualização dos valores semânticos gramaticais equivalente ao processo de formação de frases em português escrito por letras, contidos nas fichas colocadas sequencialmente em cada uma das cinco caixas.</a:t>
            </a:r>
            <a:endParaRPr sz="17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d4e6744b5f_0_1857"/>
          <p:cNvSpPr txBox="1"/>
          <p:nvPr/>
        </p:nvSpPr>
        <p:spPr>
          <a:xfrm>
            <a:off x="-2383075" y="-588650"/>
            <a:ext cx="947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2" name="Google Shape;462;g2d4e6744b5f_0_1857"/>
          <p:cNvSpPr txBox="1"/>
          <p:nvPr/>
        </p:nvSpPr>
        <p:spPr>
          <a:xfrm>
            <a:off x="9408733" y="2773118"/>
            <a:ext cx="411300" cy="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2d4e6744b5f_0_1857"/>
          <p:cNvSpPr txBox="1"/>
          <p:nvPr/>
        </p:nvSpPr>
        <p:spPr>
          <a:xfrm>
            <a:off x="8882932" y="2573499"/>
            <a:ext cx="239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2d4e6744b5f_0_1857"/>
          <p:cNvSpPr txBox="1"/>
          <p:nvPr/>
        </p:nvSpPr>
        <p:spPr>
          <a:xfrm>
            <a:off x="2393995" y="3923200"/>
            <a:ext cx="2002800" cy="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01C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g2d4e6744b5f_0_1857"/>
          <p:cNvSpPr txBox="1"/>
          <p:nvPr/>
        </p:nvSpPr>
        <p:spPr>
          <a:xfrm>
            <a:off x="8104904" y="5660575"/>
            <a:ext cx="2002800" cy="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01C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Google Shape;466;g2d4e6744b5f_0_1857"/>
          <p:cNvSpPr txBox="1"/>
          <p:nvPr/>
        </p:nvSpPr>
        <p:spPr>
          <a:xfrm>
            <a:off x="0" y="-96025"/>
            <a:ext cx="5224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Times New Roman"/>
                <a:ea typeface="Times New Roman"/>
                <a:cs typeface="Times New Roman"/>
                <a:sym typeface="Times New Roman"/>
              </a:rPr>
              <a:t>Produção dos QR - Codes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67" name="Google Shape;467;g2d4e6744b5f_0_1857"/>
          <p:cNvGrpSpPr/>
          <p:nvPr/>
        </p:nvGrpSpPr>
        <p:grpSpPr>
          <a:xfrm>
            <a:off x="7891243" y="2725375"/>
            <a:ext cx="3391348" cy="3299754"/>
            <a:chOff x="6254516" y="1318143"/>
            <a:chExt cx="2604522" cy="2460300"/>
          </a:xfrm>
        </p:grpSpPr>
        <p:sp>
          <p:nvSpPr>
            <p:cNvPr id="468" name="Google Shape;468;g2d4e6744b5f_0_1857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50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g2d4e6744b5f_0_1857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505050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200" b="1">
                <a:solidFill>
                  <a:srgbClr val="50505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0" name="Google Shape;470;g2d4e6744b5f_0_1857"/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Resultado da produção dos QR - Codes</a:t>
              </a:r>
              <a:endPara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1" name="Google Shape;471;g2d4e6744b5f_0_1857"/>
            <p:cNvSpPr txBox="1"/>
            <p:nvPr/>
          </p:nvSpPr>
          <p:spPr>
            <a:xfrm rot="-2700000">
              <a:off x="6788358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>
                  <a:latin typeface="Roboto"/>
                  <a:ea typeface="Roboto"/>
                  <a:cs typeface="Roboto"/>
                  <a:sym typeface="Roboto"/>
                </a:rPr>
                <a:t>Um amostra do material confeccionado.</a:t>
              </a:r>
              <a:endParaRPr sz="11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2" name="Google Shape;472;g2d4e6744b5f_0_1857"/>
          <p:cNvGrpSpPr/>
          <p:nvPr/>
        </p:nvGrpSpPr>
        <p:grpSpPr>
          <a:xfrm>
            <a:off x="5947080" y="2725375"/>
            <a:ext cx="3391348" cy="3299754"/>
            <a:chOff x="4761418" y="1318143"/>
            <a:chExt cx="2604522" cy="2460300"/>
          </a:xfrm>
        </p:grpSpPr>
        <p:sp>
          <p:nvSpPr>
            <p:cNvPr id="473" name="Google Shape;473;g2d4e6744b5f_0_1857"/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464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g2d4e6744b5f_0_1857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464646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200" b="1">
                <a:solidFill>
                  <a:srgbClr val="4646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5" name="Google Shape;475;g2d4e6744b5f_0_1857"/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Produção e edição dos vídeos</a:t>
              </a:r>
              <a:endPara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6" name="Google Shape;476;g2d4e6744b5f_0_1857"/>
            <p:cNvSpPr txBox="1"/>
            <p:nvPr/>
          </p:nvSpPr>
          <p:spPr>
            <a:xfrm rot="-2700000">
              <a:off x="5295260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>
                  <a:latin typeface="Roboto"/>
                  <a:ea typeface="Roboto"/>
                  <a:cs typeface="Roboto"/>
                  <a:sym typeface="Roboto"/>
                </a:rPr>
                <a:t>Cada vocabulário foi gravado e postado no modo não - listado e editado conforme  a necessidade.</a:t>
              </a:r>
              <a:endParaRPr sz="11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7" name="Google Shape;477;g2d4e6744b5f_0_1857"/>
          <p:cNvGrpSpPr/>
          <p:nvPr/>
        </p:nvGrpSpPr>
        <p:grpSpPr>
          <a:xfrm>
            <a:off x="4004781" y="2725375"/>
            <a:ext cx="3327373" cy="3299754"/>
            <a:chOff x="3269751" y="1318143"/>
            <a:chExt cx="2555390" cy="2460300"/>
          </a:xfrm>
        </p:grpSpPr>
        <p:sp>
          <p:nvSpPr>
            <p:cNvPr id="478" name="Google Shape;478;g2d4e6744b5f_0_1857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41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g2d4e6744b5f_0_1857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414141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200" b="1">
                <a:solidFill>
                  <a:srgbClr val="41414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80" name="Google Shape;480;g2d4e6744b5f_0_1857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Produção dos QR - Codes por site</a:t>
              </a:r>
              <a:endPara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81" name="Google Shape;481;g2d4e6744b5f_0_1857"/>
            <p:cNvSpPr txBox="1"/>
            <p:nvPr/>
          </p:nvSpPr>
          <p:spPr>
            <a:xfrm rot="-2700000">
              <a:off x="3754461" y="2524013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200">
                  <a:latin typeface="Times New Roman"/>
                  <a:ea typeface="Times New Roman"/>
                  <a:cs typeface="Times New Roman"/>
                  <a:sym typeface="Times New Roman"/>
                </a:rPr>
                <a:t>Foi enumerado  cada QR-Code de maneira a equivaler as imagens e as palavras em português</a:t>
              </a:r>
              <a:r>
                <a:rPr lang="pt-BR" sz="1100"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11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82" name="Google Shape;482;g2d4e6744b5f_0_1857"/>
          <p:cNvGrpSpPr/>
          <p:nvPr/>
        </p:nvGrpSpPr>
        <p:grpSpPr>
          <a:xfrm>
            <a:off x="2060582" y="2725375"/>
            <a:ext cx="3711383" cy="3299754"/>
            <a:chOff x="1776626" y="1318143"/>
            <a:chExt cx="2850306" cy="2460300"/>
          </a:xfrm>
        </p:grpSpPr>
        <p:grpSp>
          <p:nvGrpSpPr>
            <p:cNvPr id="483" name="Google Shape;483;g2d4e6744b5f_0_1857"/>
            <p:cNvGrpSpPr/>
            <p:nvPr/>
          </p:nvGrpSpPr>
          <p:grpSpPr>
            <a:xfrm>
              <a:off x="1776626" y="1318143"/>
              <a:ext cx="2850306" cy="2460300"/>
              <a:chOff x="1776626" y="1318143"/>
              <a:chExt cx="2850306" cy="2460300"/>
            </a:xfrm>
          </p:grpSpPr>
          <p:sp>
            <p:nvSpPr>
              <p:cNvPr id="484" name="Google Shape;484;g2d4e6744b5f_0_1857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name="adj" fmla="val 50000"/>
                </a:avLst>
              </a:prstGeom>
              <a:solidFill>
                <a:srgbClr val="3D3D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g2d4e6744b5f_0_1857"/>
              <p:cNvSpPr txBox="1"/>
              <p:nvPr/>
            </p:nvSpPr>
            <p:spPr>
              <a:xfrm rot="-2700000">
                <a:off x="1899549" y="2297849"/>
                <a:ext cx="237630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pt-BR" sz="12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O cenário foi organizado para a gravação da seguinte forma:</a:t>
                </a:r>
                <a:endParaRPr sz="15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86" name="Google Shape;486;g2d4e6744b5f_0_1857"/>
              <p:cNvSpPr txBox="1"/>
              <p:nvPr/>
            </p:nvSpPr>
            <p:spPr>
              <a:xfrm rot="-2700000">
                <a:off x="2085480" y="2412838"/>
                <a:ext cx="2794203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2100"/>
                  </a:spcAft>
                  <a:buNone/>
                </a:pPr>
                <a:r>
                  <a:rPr lang="pt-BR" sz="1200">
                    <a:latin typeface="Times New Roman"/>
                    <a:ea typeface="Times New Roman"/>
                    <a:cs typeface="Times New Roman"/>
                    <a:sym typeface="Times New Roman"/>
                  </a:rPr>
                  <a:t>Em uma escola onde trabalho como intérprete, montei em uma das paredes do local, um TNT preto, preferido para compor o fundo dos vídeos.</a:t>
                </a:r>
                <a:r>
                  <a:rPr lang="pt-BR" sz="1100">
                    <a:latin typeface="Roboto"/>
                    <a:ea typeface="Roboto"/>
                    <a:cs typeface="Roboto"/>
                    <a:sym typeface="Roboto"/>
                  </a:rPr>
                  <a:t>.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487" name="Google Shape;487;g2d4e6744b5f_0_1857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200" b="1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88" name="Google Shape;488;g2d4e6744b5f_0_1857"/>
          <p:cNvGrpSpPr/>
          <p:nvPr/>
        </p:nvGrpSpPr>
        <p:grpSpPr>
          <a:xfrm>
            <a:off x="118283" y="2725375"/>
            <a:ext cx="3391348" cy="3299754"/>
            <a:chOff x="284959" y="1318143"/>
            <a:chExt cx="2604522" cy="2460300"/>
          </a:xfrm>
        </p:grpSpPr>
        <p:sp>
          <p:nvSpPr>
            <p:cNvPr id="489" name="Google Shape;489;g2d4e6744b5f_0_1857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2F2F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g2d4e6744b5f_0_1857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2F2F2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200" b="1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1" name="Google Shape;491;g2d4e6744b5f_0_1857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Seleção do vocabulário</a:t>
              </a:r>
              <a:endPara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2" name="Google Shape;492;g2d4e6744b5f_0_1857"/>
            <p:cNvSpPr txBox="1"/>
            <p:nvPr/>
          </p:nvSpPr>
          <p:spPr>
            <a:xfrm rot="-2700000">
              <a:off x="818801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200">
                  <a:latin typeface="Times New Roman"/>
                  <a:ea typeface="Times New Roman"/>
                  <a:cs typeface="Times New Roman"/>
                  <a:sym typeface="Times New Roman"/>
                </a:rPr>
                <a:t>Em reunião de orientação, foi alinhado todo o vocabulário que seria utilizado.</a:t>
              </a:r>
              <a:r>
                <a:rPr lang="pt-BR" sz="1100"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11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93" name="Google Shape;493;g2d4e6744b5f_0_1857"/>
          <p:cNvPicPr preferRelativeResize="0"/>
          <p:nvPr/>
        </p:nvPicPr>
        <p:blipFill rotWithShape="1">
          <a:blip r:embed="rId3">
            <a:alphaModFix/>
          </a:blip>
          <a:srcRect l="9502" t="55343" r="14237"/>
          <a:stretch/>
        </p:blipFill>
        <p:spPr>
          <a:xfrm>
            <a:off x="301100" y="784625"/>
            <a:ext cx="3071801" cy="171022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4" name="Google Shape;494;g2d4e6744b5f_0_1857"/>
          <p:cNvPicPr preferRelativeResize="0"/>
          <p:nvPr/>
        </p:nvPicPr>
        <p:blipFill rotWithShape="1">
          <a:blip r:embed="rId4">
            <a:alphaModFix/>
          </a:blip>
          <a:srcRect t="19596" b="17351"/>
          <a:stretch/>
        </p:blipFill>
        <p:spPr>
          <a:xfrm>
            <a:off x="3654950" y="784625"/>
            <a:ext cx="1687525" cy="17102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495" name="Google Shape;495;g2d4e6744b5f_0_18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2175" y="784625"/>
            <a:ext cx="1960550" cy="1710225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496" name="Google Shape;496;g2d4e6744b5f_0_1857"/>
          <p:cNvPicPr preferRelativeResize="0"/>
          <p:nvPr/>
        </p:nvPicPr>
        <p:blipFill rotWithShape="1">
          <a:blip r:embed="rId6">
            <a:alphaModFix/>
          </a:blip>
          <a:srcRect l="30879" t="37586" r="34594" b="20631"/>
          <a:stretch/>
        </p:blipFill>
        <p:spPr>
          <a:xfrm>
            <a:off x="5717675" y="784625"/>
            <a:ext cx="1722175" cy="17102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7" name="Google Shape;497;g2d4e6744b5f_0_1857"/>
          <p:cNvPicPr preferRelativeResize="0"/>
          <p:nvPr/>
        </p:nvPicPr>
        <p:blipFill rotWithShape="1">
          <a:blip r:embed="rId7">
            <a:alphaModFix/>
          </a:blip>
          <a:srcRect l="10881" t="33165" r="36627" b="4541"/>
          <a:stretch/>
        </p:blipFill>
        <p:spPr>
          <a:xfrm>
            <a:off x="9940900" y="784625"/>
            <a:ext cx="1960548" cy="171022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2d4e6744b5f_0_1857"/>
          <p:cNvSpPr txBox="1"/>
          <p:nvPr/>
        </p:nvSpPr>
        <p:spPr>
          <a:xfrm>
            <a:off x="510000" y="504353"/>
            <a:ext cx="29127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Roboto"/>
                <a:ea typeface="Roboto"/>
                <a:cs typeface="Roboto"/>
                <a:sym typeface="Roboto"/>
              </a:rPr>
              <a:t>Figura - Representatividade do vocabulário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g2d4e6744b5f_0_1857"/>
          <p:cNvSpPr txBox="1"/>
          <p:nvPr/>
        </p:nvSpPr>
        <p:spPr>
          <a:xfrm>
            <a:off x="1025700" y="2452725"/>
            <a:ext cx="1809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Fonte: Arquivo pessoal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0" name="Google Shape;500;g2d4e6744b5f_0_1857"/>
          <p:cNvSpPr txBox="1"/>
          <p:nvPr/>
        </p:nvSpPr>
        <p:spPr>
          <a:xfrm>
            <a:off x="3924725" y="504301"/>
            <a:ext cx="12411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Figura - Cenário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g2d4e6744b5f_0_1857"/>
          <p:cNvSpPr txBox="1"/>
          <p:nvPr/>
        </p:nvSpPr>
        <p:spPr>
          <a:xfrm>
            <a:off x="3731150" y="2426645"/>
            <a:ext cx="2524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onte: Arquivo pess</a:t>
            </a:r>
            <a:r>
              <a:rPr lang="pt-BR" sz="1000">
                <a:latin typeface="Roboto"/>
                <a:ea typeface="Roboto"/>
                <a:cs typeface="Roboto"/>
                <a:sym typeface="Roboto"/>
              </a:rPr>
              <a:t>oal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2" name="Google Shape;502;g2d4e6744b5f_0_1857"/>
          <p:cNvSpPr txBox="1"/>
          <p:nvPr/>
        </p:nvSpPr>
        <p:spPr>
          <a:xfrm>
            <a:off x="5610750" y="511900"/>
            <a:ext cx="1960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igura - Elaboração para enviar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Google Shape;503;g2d4e6744b5f_0_1857"/>
          <p:cNvSpPr txBox="1"/>
          <p:nvPr/>
        </p:nvSpPr>
        <p:spPr>
          <a:xfrm>
            <a:off x="5771975" y="2426650"/>
            <a:ext cx="18093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  Fonte : Arquivo pessoal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4" name="Google Shape;504;g2d4e6744b5f_0_1857"/>
          <p:cNvSpPr txBox="1"/>
          <p:nvPr/>
        </p:nvSpPr>
        <p:spPr>
          <a:xfrm>
            <a:off x="8055900" y="2412225"/>
            <a:ext cx="1960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Fonte : Arquivo pessoal</a:t>
            </a:r>
            <a:endParaRPr sz="24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5" name="Google Shape;505;g2d4e6744b5f_0_1857"/>
          <p:cNvSpPr txBox="1"/>
          <p:nvPr/>
        </p:nvSpPr>
        <p:spPr>
          <a:xfrm>
            <a:off x="10272975" y="2421100"/>
            <a:ext cx="1687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Fonte : Arquivo pessoal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6" name="Google Shape;506;g2d4e6744b5f_0_1857"/>
          <p:cNvSpPr txBox="1"/>
          <p:nvPr/>
        </p:nvSpPr>
        <p:spPr>
          <a:xfrm>
            <a:off x="8016175" y="483375"/>
            <a:ext cx="15759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Figura - Edição dos vídeo</a:t>
            </a:r>
            <a:r>
              <a:rPr lang="pt-BR" sz="1000">
                <a:solidFill>
                  <a:srgbClr val="2F2F2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1000">
              <a:solidFill>
                <a:srgbClr val="2F2F2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7" name="Google Shape;507;g2d4e6744b5f_0_1857"/>
          <p:cNvSpPr txBox="1"/>
          <p:nvPr/>
        </p:nvSpPr>
        <p:spPr>
          <a:xfrm>
            <a:off x="10025675" y="551175"/>
            <a:ext cx="20028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Figura - Resultado do material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e6afb73df2_0_1442"/>
          <p:cNvSpPr txBox="1"/>
          <p:nvPr/>
        </p:nvSpPr>
        <p:spPr>
          <a:xfrm>
            <a:off x="743300" y="147250"/>
            <a:ext cx="71526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 dirty="0">
                <a:latin typeface="Times New Roman"/>
                <a:ea typeface="Times New Roman"/>
                <a:cs typeface="Times New Roman"/>
                <a:sym typeface="Times New Roman"/>
              </a:rPr>
              <a:t>         Os quatro tipos de Ensino</a:t>
            </a:r>
            <a:endParaRPr sz="35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g2e6afb73df2_0_1442"/>
          <p:cNvSpPr txBox="1"/>
          <p:nvPr/>
        </p:nvSpPr>
        <p:spPr>
          <a:xfrm>
            <a:off x="13109825" y="1991500"/>
            <a:ext cx="283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480"/>
              </a:spcBef>
              <a:spcAft>
                <a:spcPts val="480"/>
              </a:spcAft>
              <a:buNone/>
            </a:pP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69" name="Google Shape;569;g2e6afb73df2_0_1442"/>
          <p:cNvGrpSpPr/>
          <p:nvPr/>
        </p:nvGrpSpPr>
        <p:grpSpPr>
          <a:xfrm>
            <a:off x="232016" y="1213690"/>
            <a:ext cx="3568160" cy="3979024"/>
            <a:chOff x="0" y="1189986"/>
            <a:chExt cx="2726700" cy="4384600"/>
          </a:xfrm>
        </p:grpSpPr>
        <p:sp>
          <p:nvSpPr>
            <p:cNvPr id="570" name="Google Shape;570;g2e6afb73df2_0_1442"/>
            <p:cNvSpPr/>
            <p:nvPr/>
          </p:nvSpPr>
          <p:spPr>
            <a:xfrm>
              <a:off x="0" y="1189986"/>
              <a:ext cx="2726700" cy="594600"/>
            </a:xfrm>
            <a:prstGeom prst="homePlate">
              <a:avLst>
                <a:gd name="adj" fmla="val 50000"/>
              </a:avLst>
            </a:prstGeom>
            <a:solidFill>
              <a:srgbClr val="2F2F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Interpretativo 1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71" name="Google Shape;571;g2e6afb73df2_0_1442"/>
            <p:cNvSpPr txBox="1"/>
            <p:nvPr/>
          </p:nvSpPr>
          <p:spPr>
            <a:xfrm>
              <a:off x="305938" y="1844386"/>
              <a:ext cx="2114825" cy="37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latin typeface="Times New Roman"/>
                  <a:ea typeface="Times New Roman"/>
                  <a:cs typeface="Times New Roman"/>
                  <a:sym typeface="Times New Roman"/>
                </a:rPr>
                <a:t>Os alunos adquirem informações por meio das experiências que o ser humano se permite vivenciar. Este tipo de ensino será a parte do planejamento do professor que se preocupará em passar conceitos, levar o aluno a interpretar os acontecimentos a sua volta e a conhecer elementos de seu convívio social. </a:t>
              </a:r>
              <a:endParaRPr sz="18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72" name="Google Shape;572;g2e6afb73df2_0_1442"/>
          <p:cNvGrpSpPr/>
          <p:nvPr/>
        </p:nvGrpSpPr>
        <p:grpSpPr>
          <a:xfrm>
            <a:off x="3340007" y="1213690"/>
            <a:ext cx="3325545" cy="2729674"/>
            <a:chOff x="2263434" y="1189774"/>
            <a:chExt cx="2541300" cy="3483059"/>
          </a:xfrm>
        </p:grpSpPr>
        <p:sp>
          <p:nvSpPr>
            <p:cNvPr id="573" name="Google Shape;573;g2e6afb73df2_0_1442"/>
            <p:cNvSpPr/>
            <p:nvPr/>
          </p:nvSpPr>
          <p:spPr>
            <a:xfrm>
              <a:off x="2263434" y="1189774"/>
              <a:ext cx="2541300" cy="665100"/>
            </a:xfrm>
            <a:prstGeom prst="chevron">
              <a:avLst>
                <a:gd name="adj" fmla="val 50000"/>
              </a:avLst>
            </a:pr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Ocasional 2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74" name="Google Shape;574;g2e6afb73df2_0_1442"/>
            <p:cNvSpPr txBox="1"/>
            <p:nvPr/>
          </p:nvSpPr>
          <p:spPr>
            <a:xfrm>
              <a:off x="2556874" y="2057132"/>
              <a:ext cx="2215517" cy="2615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latin typeface="Times New Roman"/>
                  <a:ea typeface="Times New Roman"/>
                  <a:cs typeface="Times New Roman"/>
                  <a:sym typeface="Times New Roman"/>
                </a:rPr>
                <a:t>Se caracteriza por qualquer conhecimento que possa surgir sem que esteja planejado. Como os alunos surdos passam o maior tempo de seu dia sem conseguir se comunicar adequadamente com a família É na escola que eles compartilham ideias, ficam sabendo de algo que está na mídia, dialogam sobre algum acontecimento da sua vida particular e assim por diante.</a:t>
              </a:r>
              <a:endParaRPr sz="16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75" name="Google Shape;575;g2e6afb73df2_0_1442"/>
          <p:cNvGrpSpPr/>
          <p:nvPr/>
        </p:nvGrpSpPr>
        <p:grpSpPr>
          <a:xfrm>
            <a:off x="6289302" y="1186047"/>
            <a:ext cx="3723390" cy="2803044"/>
            <a:chOff x="4493199" y="1154503"/>
            <a:chExt cx="2541300" cy="3576679"/>
          </a:xfrm>
        </p:grpSpPr>
        <p:sp>
          <p:nvSpPr>
            <p:cNvPr id="576" name="Google Shape;576;g2e6afb73df2_0_1442"/>
            <p:cNvSpPr/>
            <p:nvPr/>
          </p:nvSpPr>
          <p:spPr>
            <a:xfrm>
              <a:off x="4493199" y="1154503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41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Aplicado 3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77" name="Google Shape;577;g2e6afb73df2_0_1442"/>
            <p:cNvSpPr txBox="1"/>
            <p:nvPr/>
          </p:nvSpPr>
          <p:spPr>
            <a:xfrm>
              <a:off x="4847089" y="1936650"/>
              <a:ext cx="1814297" cy="2794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latin typeface="Times New Roman"/>
                  <a:ea typeface="Times New Roman"/>
                  <a:cs typeface="Times New Roman"/>
                  <a:sym typeface="Times New Roman"/>
                </a:rPr>
                <a:t>É a parte do ensino que vai se destinar a planejar atividades que levem os alunos a usar/aplicar o conhecimento adquirido nas aulas. Por exemplo, se o aluno está aprendendo a escrever o próprio nome, ele precisa saber a função dessa aprendizagem e reconhecer o seu nome em situações do cotidiano.</a:t>
              </a:r>
              <a:endParaRPr sz="18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78" name="Google Shape;578;g2e6afb73df2_0_1442"/>
          <p:cNvGrpSpPr/>
          <p:nvPr/>
        </p:nvGrpSpPr>
        <p:grpSpPr>
          <a:xfrm>
            <a:off x="8794737" y="1219004"/>
            <a:ext cx="3325545" cy="2729677"/>
            <a:chOff x="6396739" y="1189775"/>
            <a:chExt cx="2541300" cy="3483064"/>
          </a:xfrm>
        </p:grpSpPr>
        <p:sp>
          <p:nvSpPr>
            <p:cNvPr id="579" name="Google Shape;579;g2e6afb73df2_0_1442"/>
            <p:cNvSpPr/>
            <p:nvPr/>
          </p:nvSpPr>
          <p:spPr>
            <a:xfrm>
              <a:off x="6396739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4646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Sistematizado 4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0" name="Google Shape;580;g2e6afb73df2_0_1442"/>
            <p:cNvSpPr txBox="1"/>
            <p:nvPr/>
          </p:nvSpPr>
          <p:spPr>
            <a:xfrm>
              <a:off x="6915768" y="2057139"/>
              <a:ext cx="1704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just" rtl="0">
                <a:lnSpc>
                  <a:spcPct val="100000"/>
                </a:lnSpc>
                <a:spcBef>
                  <a:spcPts val="480"/>
                </a:spcBef>
                <a:spcAft>
                  <a:spcPts val="480"/>
                </a:spcAft>
                <a:buNone/>
              </a:pPr>
              <a:r>
                <a:rPr lang="pt-BR" sz="1600" dirty="0">
                  <a:latin typeface="Times New Roman"/>
                  <a:ea typeface="Times New Roman"/>
                  <a:cs typeface="Times New Roman"/>
                  <a:sym typeface="Times New Roman"/>
                </a:rPr>
                <a:t>Foi pensado para o ensino e aprendizado da gramática, normas e regras da língua portuguesa</a:t>
              </a:r>
              <a:r>
                <a:rPr lang="pt-BR" sz="1200" dirty="0">
                  <a:latin typeface="Times New Roman"/>
                  <a:ea typeface="Times New Roman"/>
                  <a:cs typeface="Times New Roman"/>
                  <a:sym typeface="Times New Roman"/>
                </a:rPr>
                <a:t>.</a:t>
              </a:r>
            </a:p>
            <a:p>
              <a:pPr marL="0" lvl="0" indent="0" algn="just" rtl="0">
                <a:lnSpc>
                  <a:spcPct val="100000"/>
                </a:lnSpc>
                <a:spcBef>
                  <a:spcPts val="480"/>
                </a:spcBef>
                <a:spcAft>
                  <a:spcPts val="480"/>
                </a:spcAft>
                <a:buNone/>
              </a:pPr>
              <a:endParaRPr sz="16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81" name="Google Shape;581;g2e6afb73df2_0_1442"/>
          <p:cNvSpPr txBox="1"/>
          <p:nvPr/>
        </p:nvSpPr>
        <p:spPr>
          <a:xfrm>
            <a:off x="9890382" y="3183205"/>
            <a:ext cx="22299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Times New Roman"/>
                <a:ea typeface="Times New Roman"/>
                <a:cs typeface="Times New Roman"/>
                <a:sym typeface="Times New Roman"/>
              </a:rPr>
              <a:t>Prado (2024</a:t>
            </a:r>
            <a:r>
              <a:rPr lang="pt-BR" sz="2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24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2" name="Google Shape;582;g2e6afb73df2_0_1442"/>
          <p:cNvSpPr txBox="1"/>
          <p:nvPr/>
        </p:nvSpPr>
        <p:spPr>
          <a:xfrm>
            <a:off x="126609" y="5581080"/>
            <a:ext cx="11993673" cy="105154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480"/>
              </a:spcBef>
              <a:spcAft>
                <a:spcPts val="480"/>
              </a:spcAft>
              <a:buNone/>
            </a:pPr>
            <a:r>
              <a:rPr lang="pt-BR" sz="1600" dirty="0">
                <a:latin typeface="Times New Roman"/>
                <a:ea typeface="Times New Roman"/>
                <a:cs typeface="Times New Roman"/>
                <a:sym typeface="Times New Roman"/>
              </a:rPr>
              <a:t>Os quatro tipos de ensino devem ser trabalhados em conjunto. Eles foram especificados em quatro grupos diferentes para ressaltar a importância de cada conhecimento, mas na prática, eles se entrelaçam com todos os conhecimentos trabalhados em sala de aula.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e6afb73df2_0_1447"/>
          <p:cNvSpPr txBox="1"/>
          <p:nvPr/>
        </p:nvSpPr>
        <p:spPr>
          <a:xfrm>
            <a:off x="511900" y="308550"/>
            <a:ext cx="72786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 b="1">
                <a:latin typeface="Times New Roman"/>
                <a:ea typeface="Times New Roman"/>
                <a:cs typeface="Times New Roman"/>
                <a:sym typeface="Times New Roman"/>
              </a:rPr>
              <a:t>As seis fases do ensino</a:t>
            </a:r>
            <a:endParaRPr sz="3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8" name="Google Shape;588;g2e6afb73df2_0_1447"/>
          <p:cNvSpPr/>
          <p:nvPr/>
        </p:nvSpPr>
        <p:spPr>
          <a:xfrm rot="-985170">
            <a:off x="9462457" y="3408640"/>
            <a:ext cx="1489026" cy="77268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g2e6afb73df2_0_1447"/>
          <p:cNvSpPr/>
          <p:nvPr/>
        </p:nvSpPr>
        <p:spPr>
          <a:xfrm rot="985170" flipH="1">
            <a:off x="8084504" y="3408640"/>
            <a:ext cx="1489026" cy="77268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2e6afb73df2_0_1447"/>
          <p:cNvSpPr/>
          <p:nvPr/>
        </p:nvSpPr>
        <p:spPr>
          <a:xfrm rot="-985170">
            <a:off x="6715439" y="3408640"/>
            <a:ext cx="1489026" cy="77268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2e6afb73df2_0_1447"/>
          <p:cNvSpPr/>
          <p:nvPr/>
        </p:nvSpPr>
        <p:spPr>
          <a:xfrm rot="985170" flipH="1">
            <a:off x="5341446" y="3408640"/>
            <a:ext cx="1489026" cy="77268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2e6afb73df2_0_1447"/>
          <p:cNvSpPr/>
          <p:nvPr/>
        </p:nvSpPr>
        <p:spPr>
          <a:xfrm rot="-985170">
            <a:off x="3977884" y="3408640"/>
            <a:ext cx="1489026" cy="77268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g2e6afb73df2_0_1447"/>
          <p:cNvSpPr/>
          <p:nvPr/>
        </p:nvSpPr>
        <p:spPr>
          <a:xfrm rot="985170" flipH="1">
            <a:off x="2603877" y="3408640"/>
            <a:ext cx="1489026" cy="77268"/>
          </a:xfrm>
          <a:prstGeom prst="roundRect">
            <a:avLst>
              <a:gd name="adj" fmla="val 50000"/>
            </a:avLst>
          </a:prstGeom>
          <a:solidFill>
            <a:srgbClr val="3D3D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2e6afb73df2_0_1447"/>
          <p:cNvSpPr/>
          <p:nvPr/>
        </p:nvSpPr>
        <p:spPr>
          <a:xfrm rot="-985170">
            <a:off x="1240315" y="3408640"/>
            <a:ext cx="1489026" cy="77268"/>
          </a:xfrm>
          <a:prstGeom prst="roundRect">
            <a:avLst>
              <a:gd name="adj" fmla="val 50000"/>
            </a:avLst>
          </a:prstGeom>
          <a:solidFill>
            <a:srgbClr val="3D3D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" name="Google Shape;595;g2e6afb73df2_0_1447"/>
          <p:cNvGrpSpPr/>
          <p:nvPr/>
        </p:nvGrpSpPr>
        <p:grpSpPr>
          <a:xfrm>
            <a:off x="2903372" y="3489410"/>
            <a:ext cx="2283543" cy="2583076"/>
            <a:chOff x="2114740" y="2543425"/>
            <a:chExt cx="1712700" cy="1364757"/>
          </a:xfrm>
        </p:grpSpPr>
        <p:sp>
          <p:nvSpPr>
            <p:cNvPr id="596" name="Google Shape;596;g2e6afb73df2_0_1447"/>
            <p:cNvSpPr txBox="1"/>
            <p:nvPr/>
          </p:nvSpPr>
          <p:spPr>
            <a:xfrm>
              <a:off x="2483869" y="2737218"/>
              <a:ext cx="10878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 b="1">
                  <a:latin typeface="Roboto"/>
                  <a:ea typeface="Roboto"/>
                  <a:cs typeface="Roboto"/>
                  <a:sym typeface="Roboto"/>
                </a:rPr>
                <a:t>2 .  Fixação</a:t>
              </a:r>
              <a:endParaRPr sz="11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97" name="Google Shape;597;g2e6afb73df2_0_1447"/>
            <p:cNvSpPr/>
            <p:nvPr/>
          </p:nvSpPr>
          <p:spPr>
            <a:xfrm rot="-1789476">
              <a:off x="2888080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3D3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g2e6afb73df2_0_1447"/>
            <p:cNvSpPr/>
            <p:nvPr/>
          </p:nvSpPr>
          <p:spPr>
            <a:xfrm>
              <a:off x="211474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599" name="Google Shape;599;g2e6afb73df2_0_1447"/>
            <p:cNvSpPr txBox="1"/>
            <p:nvPr/>
          </p:nvSpPr>
          <p:spPr>
            <a:xfrm>
              <a:off x="2203230" y="3053183"/>
              <a:ext cx="1624200" cy="8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Uma vez que determinado conceito já é de conhecimento dos alunos, este precisa ser fixado de diversas formas significativas para que não seja esquecido.  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600" name="Google Shape;600;g2e6afb73df2_0_1447"/>
            <p:cNvSpPr/>
            <p:nvPr/>
          </p:nvSpPr>
          <p:spPr>
            <a:xfrm>
              <a:off x="292609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601;g2e6afb73df2_0_1447"/>
          <p:cNvGrpSpPr/>
          <p:nvPr/>
        </p:nvGrpSpPr>
        <p:grpSpPr>
          <a:xfrm>
            <a:off x="5637115" y="3489665"/>
            <a:ext cx="2466949" cy="1640912"/>
            <a:chOff x="4165140" y="2543425"/>
            <a:chExt cx="1850258" cy="1230715"/>
          </a:xfrm>
        </p:grpSpPr>
        <p:sp>
          <p:nvSpPr>
            <p:cNvPr id="602" name="Google Shape;602;g2e6afb73df2_0_1447"/>
            <p:cNvSpPr/>
            <p:nvPr/>
          </p:nvSpPr>
          <p:spPr>
            <a:xfrm rot="-1789476">
              <a:off x="4941257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g2e6afb73df2_0_1447"/>
            <p:cNvSpPr txBox="1"/>
            <p:nvPr/>
          </p:nvSpPr>
          <p:spPr>
            <a:xfrm>
              <a:off x="4209398" y="2737218"/>
              <a:ext cx="18060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 b="1">
                  <a:latin typeface="Times New Roman"/>
                  <a:ea typeface="Times New Roman"/>
                  <a:cs typeface="Times New Roman"/>
                  <a:sym typeface="Times New Roman"/>
                </a:rPr>
                <a:t>4 . Superação de dificuldades</a:t>
              </a:r>
              <a:endParaRPr sz="11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4" name="Google Shape;604;g2e6afb73df2_0_1447"/>
            <p:cNvSpPr/>
            <p:nvPr/>
          </p:nvSpPr>
          <p:spPr>
            <a:xfrm>
              <a:off x="416514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05" name="Google Shape;605;g2e6afb73df2_0_1447"/>
            <p:cNvSpPr txBox="1"/>
            <p:nvPr/>
          </p:nvSpPr>
          <p:spPr>
            <a:xfrm>
              <a:off x="4209399" y="3073489"/>
              <a:ext cx="16242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>
                  <a:latin typeface="Times New Roman"/>
                  <a:ea typeface="Times New Roman"/>
                  <a:cs typeface="Times New Roman"/>
                  <a:sym typeface="Times New Roman"/>
                </a:rPr>
                <a:t>Fase de permitir que se perceba as dificuldades e etapas que ainda não foram alcançadas pelos alunos.</a:t>
              </a:r>
              <a:endParaRPr sz="11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6" name="Google Shape;606;g2e6afb73df2_0_1447"/>
            <p:cNvSpPr/>
            <p:nvPr/>
          </p:nvSpPr>
          <p:spPr>
            <a:xfrm>
              <a:off x="497649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g2e6afb73df2_0_1447"/>
          <p:cNvGrpSpPr/>
          <p:nvPr/>
        </p:nvGrpSpPr>
        <p:grpSpPr>
          <a:xfrm>
            <a:off x="1520225" y="1727235"/>
            <a:ext cx="2283543" cy="1662296"/>
            <a:chOff x="1072790" y="1221570"/>
            <a:chExt cx="1712700" cy="1246754"/>
          </a:xfrm>
        </p:grpSpPr>
        <p:sp>
          <p:nvSpPr>
            <p:cNvPr id="608" name="Google Shape;608;g2e6afb73df2_0_1447"/>
            <p:cNvSpPr/>
            <p:nvPr/>
          </p:nvSpPr>
          <p:spPr>
            <a:xfrm>
              <a:off x="1072790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09" name="Google Shape;609;g2e6afb73df2_0_1447"/>
            <p:cNvSpPr txBox="1"/>
            <p:nvPr/>
          </p:nvSpPr>
          <p:spPr>
            <a:xfrm>
              <a:off x="1327328" y="1986918"/>
              <a:ext cx="1198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457200" lvl="0" indent="-29845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AutoNum type="arabicPeriod"/>
              </a:pPr>
              <a:r>
                <a:rPr lang="pt-BR" sz="1100" b="1">
                  <a:latin typeface="Roboto"/>
                  <a:ea typeface="Roboto"/>
                  <a:cs typeface="Roboto"/>
                  <a:sym typeface="Roboto"/>
                </a:rPr>
                <a:t>Conceituação</a:t>
              </a:r>
              <a:endParaRPr sz="11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0" name="Google Shape;610;g2e6afb73df2_0_1447"/>
            <p:cNvSpPr/>
            <p:nvPr/>
          </p:nvSpPr>
          <p:spPr>
            <a:xfrm rot="10800000">
              <a:off x="1884115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g2e6afb73df2_0_1447"/>
            <p:cNvSpPr txBox="1"/>
            <p:nvPr/>
          </p:nvSpPr>
          <p:spPr>
            <a:xfrm>
              <a:off x="1117040" y="125877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É a primeira vez que o aluno terá contato sistemático com determinada informação.</a:t>
              </a:r>
              <a:endParaRPr sz="1100">
                <a:solidFill>
                  <a:srgbClr val="FFFFFF"/>
                </a:solidFill>
              </a:endParaRPr>
            </a:p>
          </p:txBody>
        </p:sp>
        <p:sp>
          <p:nvSpPr>
            <p:cNvPr id="612" name="Google Shape;612;g2e6afb73df2_0_1447"/>
            <p:cNvSpPr/>
            <p:nvPr/>
          </p:nvSpPr>
          <p:spPr>
            <a:xfrm rot="-1789476">
              <a:off x="1846080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3D3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g2e6afb73df2_0_1447"/>
          <p:cNvGrpSpPr/>
          <p:nvPr/>
        </p:nvGrpSpPr>
        <p:grpSpPr>
          <a:xfrm>
            <a:off x="4247816" y="1727235"/>
            <a:ext cx="2283543" cy="1662296"/>
            <a:chOff x="3123140" y="1221570"/>
            <a:chExt cx="1712700" cy="1246754"/>
          </a:xfrm>
        </p:grpSpPr>
        <p:sp>
          <p:nvSpPr>
            <p:cNvPr id="614" name="Google Shape;614;g2e6afb73df2_0_1447"/>
            <p:cNvSpPr/>
            <p:nvPr/>
          </p:nvSpPr>
          <p:spPr>
            <a:xfrm rot="-1789476">
              <a:off x="3899258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g2e6afb73df2_0_1447"/>
            <p:cNvSpPr txBox="1"/>
            <p:nvPr/>
          </p:nvSpPr>
          <p:spPr>
            <a:xfrm>
              <a:off x="3476724" y="1986918"/>
              <a:ext cx="10878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 b="1">
                  <a:latin typeface="Times New Roman"/>
                  <a:ea typeface="Times New Roman"/>
                  <a:cs typeface="Times New Roman"/>
                  <a:sym typeface="Times New Roman"/>
                </a:rPr>
                <a:t>3 . Avaliação</a:t>
              </a:r>
              <a:endParaRPr sz="11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16" name="Google Shape;616;g2e6afb73df2_0_1447"/>
            <p:cNvSpPr/>
            <p:nvPr/>
          </p:nvSpPr>
          <p:spPr>
            <a:xfrm>
              <a:off x="3123140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17" name="Google Shape;617;g2e6afb73df2_0_1447"/>
            <p:cNvSpPr/>
            <p:nvPr/>
          </p:nvSpPr>
          <p:spPr>
            <a:xfrm rot="10800000">
              <a:off x="3934465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g2e6afb73df2_0_1447"/>
            <p:cNvSpPr txBox="1"/>
            <p:nvPr/>
          </p:nvSpPr>
          <p:spPr>
            <a:xfrm>
              <a:off x="3167390" y="1258770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>
                  <a:latin typeface="Times New Roman"/>
                  <a:ea typeface="Times New Roman"/>
                  <a:cs typeface="Times New Roman"/>
                  <a:sym typeface="Times New Roman"/>
                </a:rPr>
                <a:t>A avaliação deverá ser formativa, continuada, global e integrada ao fazer pedagógico diário </a:t>
              </a:r>
              <a:r>
                <a:rPr lang="pt-BR" sz="1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1100">
                <a:solidFill>
                  <a:srgbClr val="5E5E5E"/>
                </a:solidFill>
              </a:endParaRPr>
            </a:p>
          </p:txBody>
        </p:sp>
      </p:grpSp>
      <p:grpSp>
        <p:nvGrpSpPr>
          <p:cNvPr id="619" name="Google Shape;619;g2e6afb73df2_0_1447"/>
          <p:cNvGrpSpPr/>
          <p:nvPr/>
        </p:nvGrpSpPr>
        <p:grpSpPr>
          <a:xfrm>
            <a:off x="6975400" y="1318350"/>
            <a:ext cx="2312596" cy="2071137"/>
            <a:chOff x="5179454" y="1135202"/>
            <a:chExt cx="1734491" cy="1333121"/>
          </a:xfrm>
        </p:grpSpPr>
        <p:sp>
          <p:nvSpPr>
            <p:cNvPr id="620" name="Google Shape;620;g2e6afb73df2_0_1447"/>
            <p:cNvSpPr/>
            <p:nvPr/>
          </p:nvSpPr>
          <p:spPr>
            <a:xfrm rot="-1789476">
              <a:off x="5977648" y="2278597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g2e6afb73df2_0_1447"/>
            <p:cNvSpPr txBox="1"/>
            <p:nvPr/>
          </p:nvSpPr>
          <p:spPr>
            <a:xfrm>
              <a:off x="5506868" y="1986918"/>
              <a:ext cx="12306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 b="1">
                  <a:latin typeface="Times New Roman"/>
                  <a:ea typeface="Times New Roman"/>
                  <a:cs typeface="Times New Roman"/>
                  <a:sym typeface="Times New Roman"/>
                </a:rPr>
                <a:t>5. Aplicação</a:t>
              </a:r>
              <a:endParaRPr sz="1100" b="1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2" name="Google Shape;622;g2e6afb73df2_0_1447"/>
            <p:cNvSpPr/>
            <p:nvPr/>
          </p:nvSpPr>
          <p:spPr>
            <a:xfrm>
              <a:off x="5201245" y="122157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23" name="Google Shape;623;g2e6afb73df2_0_1447"/>
            <p:cNvSpPr/>
            <p:nvPr/>
          </p:nvSpPr>
          <p:spPr>
            <a:xfrm rot="10800000">
              <a:off x="6012570" y="1920663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g2e6afb73df2_0_1447"/>
            <p:cNvSpPr txBox="1"/>
            <p:nvPr/>
          </p:nvSpPr>
          <p:spPr>
            <a:xfrm>
              <a:off x="5179454" y="1135202"/>
              <a:ext cx="1712700" cy="76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>
                  <a:latin typeface="Times New Roman"/>
                  <a:ea typeface="Times New Roman"/>
                  <a:cs typeface="Times New Roman"/>
                  <a:sym typeface="Times New Roman"/>
                </a:rPr>
                <a:t>Está na hora de utilizar os conhecimentos nas diversas oportunidades. O conteúdo poderá ser cobrado e utilizado  de forma natural m outros universos e para conceituar  outros contextos</a:t>
              </a:r>
              <a:r>
                <a:rPr lang="pt-BR" sz="1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1100">
                <a:solidFill>
                  <a:srgbClr val="5E5E5E"/>
                </a:solidFill>
              </a:endParaRPr>
            </a:p>
          </p:txBody>
        </p:sp>
      </p:grpSp>
      <p:grpSp>
        <p:nvGrpSpPr>
          <p:cNvPr id="625" name="Google Shape;625;g2e6afb73df2_0_1447"/>
          <p:cNvGrpSpPr/>
          <p:nvPr/>
        </p:nvGrpSpPr>
        <p:grpSpPr>
          <a:xfrm>
            <a:off x="8370885" y="3489730"/>
            <a:ext cx="2701612" cy="2147007"/>
            <a:chOff x="6282830" y="2543425"/>
            <a:chExt cx="2026260" cy="1441234"/>
          </a:xfrm>
        </p:grpSpPr>
        <p:sp>
          <p:nvSpPr>
            <p:cNvPr id="626" name="Google Shape;626;g2e6afb73df2_0_1447"/>
            <p:cNvSpPr/>
            <p:nvPr/>
          </p:nvSpPr>
          <p:spPr>
            <a:xfrm rot="-1789476">
              <a:off x="7058947" y="2572699"/>
              <a:ext cx="160451" cy="160451"/>
            </a:xfrm>
            <a:prstGeom prst="ellipse">
              <a:avLst/>
            </a:prstGeom>
            <a:solidFill>
              <a:srgbClr val="FFFFFF"/>
            </a:solidFill>
            <a:ln w="38100" cap="flat" cmpd="sng">
              <a:solidFill>
                <a:srgbClr val="8585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g2e6afb73df2_0_1447"/>
            <p:cNvSpPr txBox="1"/>
            <p:nvPr/>
          </p:nvSpPr>
          <p:spPr>
            <a:xfrm>
              <a:off x="6458690" y="2737218"/>
              <a:ext cx="18504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pt-BR" sz="1100" b="1">
                  <a:latin typeface="Roboto"/>
                  <a:ea typeface="Roboto"/>
                  <a:cs typeface="Roboto"/>
                  <a:sym typeface="Roboto"/>
                </a:rPr>
                <a:t>6 . Ampliação e generalização</a:t>
              </a:r>
              <a:endParaRPr sz="11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28" name="Google Shape;628;g2e6afb73df2_0_1447"/>
            <p:cNvSpPr/>
            <p:nvPr/>
          </p:nvSpPr>
          <p:spPr>
            <a:xfrm>
              <a:off x="6282830" y="3070640"/>
              <a:ext cx="1712700" cy="703500"/>
            </a:xfrm>
            <a:prstGeom prst="roundRect">
              <a:avLst>
                <a:gd name="adj" fmla="val 4485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29" name="Google Shape;629;g2e6afb73df2_0_1447"/>
            <p:cNvSpPr txBox="1"/>
            <p:nvPr/>
          </p:nvSpPr>
          <p:spPr>
            <a:xfrm>
              <a:off x="6327079" y="3069359"/>
              <a:ext cx="1624200" cy="9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480"/>
                </a:spcAft>
                <a:buNone/>
              </a:pPr>
              <a:r>
                <a:rPr lang="pt-BR" sz="1100">
                  <a:latin typeface="Times New Roman"/>
                  <a:ea typeface="Times New Roman"/>
                  <a:cs typeface="Times New Roman"/>
                  <a:sym typeface="Times New Roman"/>
                </a:rPr>
                <a:t>Quando o aluno já domina significativamente determinado conceito, é possível estabelecer novas relações e ampliar o universo linguístico.</a:t>
              </a:r>
              <a:endParaRPr sz="1000"/>
            </a:p>
          </p:txBody>
        </p:sp>
        <p:sp>
          <p:nvSpPr>
            <p:cNvPr id="630" name="Google Shape;630;g2e6afb73df2_0_1447"/>
            <p:cNvSpPr/>
            <p:nvPr/>
          </p:nvSpPr>
          <p:spPr>
            <a:xfrm>
              <a:off x="7094180" y="3005991"/>
              <a:ext cx="90000" cy="67500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g2e6afb73df2_0_1447"/>
          <p:cNvSpPr txBox="1"/>
          <p:nvPr/>
        </p:nvSpPr>
        <p:spPr>
          <a:xfrm>
            <a:off x="511899" y="6072475"/>
            <a:ext cx="11320709" cy="495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723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latin typeface="Times New Roman"/>
                <a:ea typeface="Times New Roman"/>
                <a:cs typeface="Times New Roman"/>
                <a:sym typeface="Times New Roman"/>
              </a:rPr>
              <a:t>A língua de sinais será o fio condutor de todo o processo, garantindo que as informações cheguem aos alunos de maneira visual.</a:t>
            </a: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e6afb73df2_0_1457"/>
          <p:cNvSpPr txBox="1"/>
          <p:nvPr/>
        </p:nvSpPr>
        <p:spPr>
          <a:xfrm>
            <a:off x="-1791025" y="-489975"/>
            <a:ext cx="947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2e6afb73df2_0_1457"/>
          <p:cNvSpPr txBox="1"/>
          <p:nvPr/>
        </p:nvSpPr>
        <p:spPr>
          <a:xfrm>
            <a:off x="-2037725" y="-1032775"/>
            <a:ext cx="947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2e6afb73df2_0_1457"/>
          <p:cNvSpPr txBox="1"/>
          <p:nvPr/>
        </p:nvSpPr>
        <p:spPr>
          <a:xfrm>
            <a:off x="354100" y="233925"/>
            <a:ext cx="11065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5941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3500" b="1" dirty="0">
                <a:latin typeface="Times New Roman"/>
                <a:ea typeface="Times New Roman"/>
                <a:cs typeface="Times New Roman"/>
                <a:sym typeface="Times New Roman"/>
              </a:rPr>
              <a:t>A caixa de vocabulários</a:t>
            </a:r>
            <a:endParaRPr sz="45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1" name="Google Shape;541;g2e6afb73df2_0_1457"/>
          <p:cNvSpPr txBox="1"/>
          <p:nvPr/>
        </p:nvSpPr>
        <p:spPr>
          <a:xfrm>
            <a:off x="511900" y="1203463"/>
            <a:ext cx="10749900" cy="1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pt-BR" sz="2000">
                <a:latin typeface="Times New Roman"/>
                <a:ea typeface="Times New Roman"/>
                <a:cs typeface="Times New Roman"/>
                <a:sym typeface="Times New Roman"/>
              </a:rPr>
              <a:t>Uma caixa de vocabulário com cinco caixas que contém todo o vocabulário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pt-BR" sz="2000">
                <a:latin typeface="Times New Roman"/>
                <a:ea typeface="Times New Roman"/>
                <a:cs typeface="Times New Roman"/>
                <a:sym typeface="Times New Roman"/>
              </a:rPr>
              <a:t>120 imagens com seus respectivos QR - Codes e 60 duplas de fichas com a imagem, palavra em português e a tradução em Libras disponibilizados nos QR -Codes.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pt-BR" sz="2000">
                <a:latin typeface="Times New Roman"/>
                <a:ea typeface="Times New Roman"/>
                <a:cs typeface="Times New Roman"/>
                <a:sym typeface="Times New Roman"/>
              </a:rPr>
              <a:t>Duas caixas de jogos da memória </a:t>
            </a: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Figura - Caixa de vocabulário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2" name="Google Shape;542;g2e6afb73df2_0_1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725" y="3308600"/>
            <a:ext cx="6163925" cy="31899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3" name="Google Shape;543;g2e6afb73df2_0_14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2013" y="3481400"/>
            <a:ext cx="3783325" cy="2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2e6afb73df2_0_1457"/>
          <p:cNvSpPr txBox="1"/>
          <p:nvPr/>
        </p:nvSpPr>
        <p:spPr>
          <a:xfrm>
            <a:off x="2311025" y="6343300"/>
            <a:ext cx="32817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Fonte: Arquivo pessoal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5" name="Google Shape;545;g2e6afb73df2_0_1457"/>
          <p:cNvSpPr txBox="1"/>
          <p:nvPr/>
        </p:nvSpPr>
        <p:spPr>
          <a:xfrm>
            <a:off x="6212875" y="6161950"/>
            <a:ext cx="37833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Fonte - Arquivo pessoal    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6" name="Google Shape;546;g2e6afb73df2_0_1457"/>
          <p:cNvSpPr txBox="1"/>
          <p:nvPr/>
        </p:nvSpPr>
        <p:spPr>
          <a:xfrm>
            <a:off x="1521650" y="3204600"/>
            <a:ext cx="2692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latin typeface="Times New Roman"/>
                <a:ea typeface="Times New Roman"/>
                <a:cs typeface="Times New Roman"/>
                <a:sym typeface="Times New Roman"/>
              </a:rPr>
              <a:t>                      Figura - Caixa de vocabulário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1926</Words>
  <Application>Microsoft Office PowerPoint</Application>
  <PresentationFormat>Widescreen</PresentationFormat>
  <Paragraphs>164</Paragraphs>
  <Slides>19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Pacifico</vt:lpstr>
      <vt:lpstr>Times New Roman</vt:lpstr>
      <vt:lpstr>Calibri</vt:lpstr>
      <vt:lpstr>Roboto</vt:lpstr>
      <vt:lpstr>Arial</vt:lpstr>
      <vt:lpstr>Nunito</vt:lpstr>
      <vt:lpstr>Geometric</vt:lpstr>
      <vt:lpstr>Universidade Federal Fluminense  Curso de Mestrado Profissional em Diversidade e inclusão/CMPDI</vt:lpstr>
      <vt:lpstr>                  </vt:lpstr>
      <vt:lpstr>Apresentação do PowerPoint</vt:lpstr>
      <vt:lpstr>Apresentação do PowerPoint</vt:lpstr>
      <vt:lpstr>            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características e funções da caixa de vocabulário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Federal Fluminense  Curso de Mestrado Profissional em Diversidade e inclusão/CMPDI</dc:title>
  <dc:creator>Rosana</dc:creator>
  <cp:lastModifiedBy>Rosana</cp:lastModifiedBy>
  <cp:revision>20</cp:revision>
  <dcterms:modified xsi:type="dcterms:W3CDTF">2026-06-30T16:12:58Z</dcterms:modified>
</cp:coreProperties>
</file>