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Play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i+EZO4eib8kzehwtPGmmvCIJP3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Play-bold.fntdata"/><Relationship Id="rId14" Type="http://schemas.openxmlformats.org/officeDocument/2006/relationships/font" Target="fonts/Play-regular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0" name="Google Shape;17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portaldeboaspraticas.iff.fiocruz.br/atencao-mulher/liberdade-no-trabalho-de-parto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440279" y="2767281"/>
            <a:ext cx="7311437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APOIO DA FAMÍLIA E PREPARAÇÃO PARA O PARTO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189055" y="1177383"/>
            <a:ext cx="800719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Universidade Federal Fluminense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Escola da Enfermagem Aurora de Afonso Costa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Departamento de Enfermagem Materno-Infantil e Psiquiatria (MEP)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Disciplina de Enfermagem em Saúde da Mulher III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54871" y="67438"/>
            <a:ext cx="844475" cy="948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92655" y="10158"/>
            <a:ext cx="1167225" cy="116722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2092399" y="4697786"/>
            <a:ext cx="8007300" cy="20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Paula Souza da Silva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Camilly dos Santos Moraes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Cláudio Márcio Magalhães Almeida Filho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Juliana Marins de Oliveira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Maria Rita Jardim da Silva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Raquel Ribeiro de Moraes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Sarah de Barros Oliveira Silva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76411" y="3414104"/>
            <a:ext cx="3615589" cy="3615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/>
        </p:nvSpPr>
        <p:spPr>
          <a:xfrm>
            <a:off x="4243368" y="700538"/>
            <a:ext cx="370526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3078104" y="2255290"/>
            <a:ext cx="6035792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importância do apoio da família no contexto da preparação para o parto;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objetivo da realização do produto final;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Apoio ao desenvolvimento de dinâmicas entre gestantes na atenção básica.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84736" y="5179061"/>
            <a:ext cx="1828800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2805606" y="700423"/>
            <a:ext cx="6580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1995454" y="2170358"/>
            <a:ext cx="8201091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A primeira consulta deve ocorrer o mais cedo possível, idealmente até a 12ª semana;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Devem ser feitas, no mínimo, seis consultas;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•O acompanhamento não termina no parto, mas sim na consulta de puerpério, até o 42º dia após o nascimento.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84736" y="5179061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/>
          <p:nvPr/>
        </p:nvSpPr>
        <p:spPr>
          <a:xfrm>
            <a:off x="3207280" y="553200"/>
            <a:ext cx="57837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1080884" y="1327293"/>
            <a:ext cx="10030231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Exames Obrigatório de acordo com o PHPN: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Na 1ª consulta, solicitam-se exames de sangue (tipo, Hb/Ht), sífilis (VDRL), HIV, glicose, urina e hepatite B;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Na 30ª semana, repetem-se VDRL, glicemia, urina e anti-HIV;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Em caso de sífilis, o tratamento da mãe deve ser concluído até 30 dias antes do parto para que o bebê nasça protegido.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b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84736" y="5179061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4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/>
          <p:nvPr/>
        </p:nvSpPr>
        <p:spPr>
          <a:xfrm>
            <a:off x="3615902" y="700542"/>
            <a:ext cx="65886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2155881" y="1569010"/>
            <a:ext cx="82167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 consulta: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Verificar sem a PA e o ganho de peso da mãe;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Medir Altura Uterina e medir Batimentos Cardíacos Fetais;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É garantido por lei (Lei nº 11.108) o direito a um acompanhante de escolha da mulher no pré-natal e parto.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84736" y="5179061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"/>
          <p:cNvSpPr txBox="1"/>
          <p:nvPr/>
        </p:nvSpPr>
        <p:spPr>
          <a:xfrm>
            <a:off x="4243368" y="346595"/>
            <a:ext cx="370526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6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6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/>
        </p:nvSpPr>
        <p:spPr>
          <a:xfrm>
            <a:off x="624510" y="1730613"/>
            <a:ext cx="101139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Música como estratégia educativa: aprendizado leve e fácil;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Preparação para o parto: reduz medos e aumenta a segurança;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Promove autonomia e confiança da gestante;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Rede de apoio: suporte emocional, físico e psicológico;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Importância do cuidado humanizado;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Protagonismo da mulher no parto.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84736" y="5179061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7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7"/>
          <p:cNvSpPr txBox="1"/>
          <p:nvPr/>
        </p:nvSpPr>
        <p:spPr>
          <a:xfrm>
            <a:off x="2798700" y="560643"/>
            <a:ext cx="93933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"/>
          <p:cNvSpPr txBox="1"/>
          <p:nvPr/>
        </p:nvSpPr>
        <p:spPr>
          <a:xfrm>
            <a:off x="3456896" y="684079"/>
            <a:ext cx="57114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8"/>
          <p:cNvSpPr txBox="1"/>
          <p:nvPr/>
        </p:nvSpPr>
        <p:spPr>
          <a:xfrm>
            <a:off x="1640724" y="1392085"/>
            <a:ext cx="9343800" cy="43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FUNDAÇÃO OSWALDO CRUZ. Instituto Nacional de Saúde da Mulher, da Criança e do Adolescente Fernandes Figueira. Portal de Boas Práticas em Saúde da Mulher, da Criança e do Adolescente. Postagens: Liberdade no Trabalho de Parto. Rio de Janeiro, 11 dez. 2023. Disponível em: &lt;</a:t>
            </a:r>
            <a:r>
              <a:rPr b="0" i="0" lang="pt-BR" sz="1600" u="sng" cap="none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https://portaldeboaspraticas.iff.fiocruz.br/atencao-mulher/liberdade-no-trabalho-de-parto/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&gt;.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FUNDAÇÃO OSWALDO CRUZ. Instituto Nacional de Saúde da Mulher, da Criança</a:t>
            </a:r>
            <a: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do Adolescente Fernandes Figueira. Portal de Boas Práticas em Saúde da Mulher, da</a:t>
            </a:r>
            <a: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Criança e do Adolescente. Postagens: Principais Questões sobre Exames de Rotina</a:t>
            </a:r>
            <a: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Pré-Natal. Rio de Janeiro, 11 out. 2021. Disponível em:</a:t>
            </a:r>
            <a: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&lt;https://portaldeboaspraticas.iff.fiocruz.br/atencao-mulher/principais-questoes-sobre-exames-de-rotina-do-pre-natal/&gt;.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VALDECYR HERDY ALVES; BIANCA DARGAM GOMES VIEIRA.</a:t>
            </a:r>
            <a: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Enfermagem em saúde da mulher na atenção básica. Disponível em:</a:t>
            </a:r>
            <a:r>
              <a:rPr b="0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&lt;https://www.eduff.com.br/produto/enfermagem-em-saude-da-mulher-na-atencao-basica-e-book-pdf-773&gt;. Acesso em: 31 mar. 2026.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8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8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8"/>
          <p:cNvSpPr/>
          <p:nvPr/>
        </p:nvSpPr>
        <p:spPr>
          <a:xfrm>
            <a:off x="-1643767" y="5942089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8"/>
          <p:cNvSpPr/>
          <p:nvPr/>
        </p:nvSpPr>
        <p:spPr>
          <a:xfrm>
            <a:off x="11318188" y="-1440816"/>
            <a:ext cx="2519564" cy="2399428"/>
          </a:xfrm>
          <a:prstGeom prst="ellipse">
            <a:avLst/>
          </a:prstGeom>
          <a:solidFill>
            <a:srgbClr val="78206E"/>
          </a:solidFill>
          <a:ln cap="flat" cmpd="sng" w="19050">
            <a:solidFill>
              <a:srgbClr val="78206E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9"/>
          <p:cNvSpPr txBox="1"/>
          <p:nvPr/>
        </p:nvSpPr>
        <p:spPr>
          <a:xfrm>
            <a:off x="2604597" y="2767280"/>
            <a:ext cx="6982806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pt-BR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OBRIGADA!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-870980" y="-658255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10738353" y="5025793"/>
            <a:ext cx="2519564" cy="2399428"/>
          </a:xfrm>
          <a:prstGeom prst="ellipse">
            <a:avLst/>
          </a:prstGeom>
          <a:solidFill>
            <a:srgbClr val="E59DDC"/>
          </a:solidFill>
          <a:ln cap="flat" cmpd="sng" w="19050">
            <a:solidFill>
              <a:srgbClr val="E59DDC"/>
            </a:solidFill>
            <a:prstDash val="solid"/>
            <a:miter lim="8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5" name="Google Shape;17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76411" y="3414104"/>
            <a:ext cx="3615589" cy="3615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2026-05-27T00:53:03Z</dcterms:created>
  <dc:creator>Maria Rita Jardim da Silva</dc:creator>
</cp:coreProperties>
</file>