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4287500" cy="21424900"/>
  <p:notesSz cx="6858000" cy="9144000"/>
  <p:embeddedFontLst>
    <p:embeddedFont>
      <p:font typeface="Bree Serif" panose="020B0604020202020204" charset="0"/>
      <p:regular r:id="rId26"/>
    </p:embeddedFont>
    <p:embeddedFont>
      <p:font typeface="DM Sans" pitchFamily="2" charset="0"/>
      <p:regular r:id="rId27"/>
    </p:embeddedFont>
    <p:embeddedFont>
      <p:font typeface="DM Sans Bold" charset="0"/>
      <p:regular r:id="rId28"/>
    </p:embeddedFont>
    <p:embeddedFont>
      <p:font typeface="More Sugar" panose="020B0604020202020204" charset="0"/>
      <p:regular r:id="rId29"/>
    </p:embeddedFont>
    <p:embeddedFont>
      <p:font typeface="Open Sans 1" panose="020B0604020202020204" charset="0"/>
      <p:regular r:id="rId30"/>
    </p:embeddedFont>
    <p:embeddedFont>
      <p:font typeface="Open Sans 1 Bold" panose="020B0604020202020204" charset="0"/>
      <p:regular r:id="rId31"/>
    </p:embeddedFont>
    <p:embeddedFont>
      <p:font typeface="Open Sans 1 Italics" panose="020B0604020202020204" charset="0"/>
      <p:regular r:id="rId32"/>
    </p:embeddedFont>
    <p:embeddedFont>
      <p:font typeface="Open Sans 2" panose="020B0604020202020204" charset="0"/>
      <p:regular r:id="rId33"/>
    </p:embeddedFont>
    <p:embeddedFont>
      <p:font typeface="Open Sans 2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2477" y="-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hyperlink" Target="https://ifbaiano.edu.br/portal/neabi/reneabi/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hyperlink" Target="https://www.google.com/search?q=FAMIF&amp;oq=o+que+%C3%A9+o+famif%3F&amp;gs_lcrp=EgZjaHJvbWUyBggAEEUYOTIKCAEQABgKGBYYHjIHCAIQABjvBTIHCAMQABjvBTIHCAQQABjvBTIHCAUQABjvBdIBCDgxODlqMGo3qAIAsAIA&amp;sourceid=chrome&amp;ie=UTF-8&amp;mstk=AUtExfBS1_Rec_wDUyZRSLOf7VlUgf81WO-hcmyK9U7x3_rtTmi1XCjrSKB_C2cJE2HScUFsmZEFq_AJoOOGsDZvRLV5vGwlAEfriwTrDty-35avtTqLqxLNvD8fgAblW1cj2lxlpqwmvpo7QPYcHysRb424-vX-DimXAp-iH-PmJMRrHSk&amp;csui=3&amp;ved=2ahUKEwivo8rc1LiSAxWIlJUCHbaTGIMQgK4QegQIARAB" TargetMode="External"/><Relationship Id="rId5" Type="http://schemas.openxmlformats.org/officeDocument/2006/relationships/image" Target="../media/image8.svg"/><Relationship Id="rId1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jpe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_Ato2007-2010/2008/Lei/L11892.htm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86745" y="1428750"/>
            <a:ext cx="4709306" cy="1724081"/>
            <a:chOff x="0" y="0"/>
            <a:chExt cx="6279074" cy="2298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79074" cy="2298774"/>
            </a:xfrm>
            <a:custGeom>
              <a:avLst/>
              <a:gdLst/>
              <a:ahLst/>
              <a:cxnLst/>
              <a:rect l="l" t="t" r="r" b="b"/>
              <a:pathLst>
                <a:path w="6279074" h="2298774">
                  <a:moveTo>
                    <a:pt x="0" y="0"/>
                  </a:moveTo>
                  <a:lnTo>
                    <a:pt x="6279074" y="0"/>
                  </a:lnTo>
                  <a:lnTo>
                    <a:pt x="6279074" y="2298774"/>
                  </a:lnTo>
                  <a:lnTo>
                    <a:pt x="0" y="229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08" b="-4908"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207523" y="1880636"/>
              <a:ext cx="4252719" cy="0"/>
            </a:xfrm>
            <a:prstGeom prst="line">
              <a:avLst/>
            </a:prstGeom>
            <a:ln w="91907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865456" y="2034687"/>
              <a:ext cx="2977963" cy="0"/>
            </a:xfrm>
            <a:prstGeom prst="line">
              <a:avLst/>
            </a:prstGeom>
            <a:ln w="91907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>
            <a:off x="3491450" y="1428750"/>
            <a:ext cx="2004745" cy="1724081"/>
          </a:xfrm>
          <a:custGeom>
            <a:avLst/>
            <a:gdLst/>
            <a:ahLst/>
            <a:cxnLst/>
            <a:rect l="l" t="t" r="r" b="b"/>
            <a:pathLst>
              <a:path w="2004745" h="1724081">
                <a:moveTo>
                  <a:pt x="0" y="0"/>
                </a:moveTo>
                <a:lnTo>
                  <a:pt x="2004745" y="0"/>
                </a:lnTo>
                <a:lnTo>
                  <a:pt x="2004745" y="1724081"/>
                </a:lnTo>
                <a:lnTo>
                  <a:pt x="0" y="1724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50503" y="9616161"/>
            <a:ext cx="7008247" cy="711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Material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didático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instrucional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apresentado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sob a forma de um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Varal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/Mural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Itinerante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interativo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apresentado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Produto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Técnico 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Tecnológico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pesquisa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Mestrado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intitulada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TERRITÓRIOS, DIALOGICIDADES E ESPAÇOS FORMATIVOS: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Diálogos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freireanos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a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compreensão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das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relações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possíveis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potenciais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entre a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Comunidade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Quilombola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Picada e o IF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Baiano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Campus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Alagoinhas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Apresentada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Programa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Pós-Graduação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Educação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Profissional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Tecnológica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– Polo Instituto Federal de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Educação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Ciência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Tecnologia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Baiano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/Campus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Catu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para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obtenção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título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Mestre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Educação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Autor: Admilson Santos de Santana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Coautor</a:t>
            </a:r>
            <a:r>
              <a:rPr lang="en-US" sz="24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Prof. Dr. Davi Silva da Costa 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87804" y="19530695"/>
            <a:ext cx="7008247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Catu-BA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8750" y="6057747"/>
            <a:ext cx="11430000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Uma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proposta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metodológica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para um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diálogo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freireano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entre as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comunidades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quilombolas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3799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os</a:t>
            </a:r>
            <a:r>
              <a:rPr lang="en-US" sz="37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IFs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B3BB2C0-796F-0375-5E36-69CF31551FD0}"/>
              </a:ext>
            </a:extLst>
          </p:cNvPr>
          <p:cNvSpPr/>
          <p:nvPr/>
        </p:nvSpPr>
        <p:spPr>
          <a:xfrm>
            <a:off x="2207983" y="4738335"/>
            <a:ext cx="10544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ee Serif"/>
                <a:ea typeface="Bree Serif"/>
                <a:cs typeface="Bree Serif"/>
                <a:sym typeface="Bree Serif"/>
              </a:rPr>
              <a:t>Produto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ee Serif"/>
                <a:ea typeface="Bree Serif"/>
                <a:cs typeface="Bree Serif"/>
                <a:sym typeface="Bree Serif"/>
              </a:rPr>
              <a:t> Técnico e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ee Serif"/>
                <a:ea typeface="Bree Serif"/>
                <a:cs typeface="Bree Serif"/>
                <a:sym typeface="Bree Serif"/>
              </a:rPr>
              <a:t>Tecnológico</a:t>
            </a:r>
            <a:endParaRPr lang="pt-B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8750" y="8722819"/>
            <a:ext cx="11430000" cy="491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Fortalecer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relação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entre o IF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Baiano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as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comunidades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locais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promovendo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oportunidades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estudo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trabalho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cidadania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Buscamos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formação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critica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criativa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comprometida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com a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transformação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social.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20131" y="15058538"/>
            <a:ext cx="11017662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u="sng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https://www.planalto.gov.br/ccivil_03/_ato2007-2010/2008/lei/l11892.htm</a:t>
            </a:r>
          </a:p>
          <a:p>
            <a:pPr algn="l">
              <a:lnSpc>
                <a:spcPts val="3220"/>
              </a:lnSpc>
            </a:pPr>
            <a:endParaRPr lang="en-US" sz="2300" u="sng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6" name="TextBox 16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08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D4FAFF8-D452-1659-AA21-235FA09DE2B3}"/>
              </a:ext>
            </a:extLst>
          </p:cNvPr>
          <p:cNvSpPr/>
          <p:nvPr/>
        </p:nvSpPr>
        <p:spPr>
          <a:xfrm>
            <a:off x="3758849" y="6947247"/>
            <a:ext cx="67698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queremos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28989" y="6543971"/>
            <a:ext cx="10829761" cy="1044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 Lei Federal nº 11.892/2008, em seu Art. 6º, inciso IV, estabelece como finalidade: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“orientar sua oferta formativa em benefício da consolidação e fortalecimento dos arranjos produtivos, sociais e culturais locais, identificados com base no mapeamento das potencialidades de desenvolvimento socioeconômico e cultural no âmbito de atuação do Instituto Federal”.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O fortalecimento dos arranjos sociais se traduz em ações como: acesso à alimentação, acompanhamento psicológico, núcleos de proteção e prevenção contra violência de gênero ou sexualidade, núcleos de educação antirracista, oficinas esportivas e políticas de assistência estudantil.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028989" y="17067970"/>
            <a:ext cx="11017662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u="sng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https://www.planalto.gov.br/ccivil_03/_ato2007-2010/2008/lei/l11892.htm</a:t>
            </a:r>
          </a:p>
          <a:p>
            <a:pPr algn="l">
              <a:lnSpc>
                <a:spcPts val="3220"/>
              </a:lnSpc>
            </a:pPr>
            <a:endParaRPr lang="en-US" sz="2300" u="sng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09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64620E0-F5DB-6824-8D0D-8E83438F679D}"/>
              </a:ext>
            </a:extLst>
          </p:cNvPr>
          <p:cNvSpPr/>
          <p:nvPr/>
        </p:nvSpPr>
        <p:spPr>
          <a:xfrm>
            <a:off x="4174828" y="3245045"/>
            <a:ext cx="6537366" cy="29965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Como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podemos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ajudar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?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38554" y="8134388"/>
            <a:ext cx="10829761" cy="5080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Fortalecer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comunidade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é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garantir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que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ninguém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fique para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trás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É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oferecer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apoio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emo</a:t>
            </a:r>
            <a:r>
              <a:rPr lang="en-US" sz="3600" u="none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ional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proteção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contra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todo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tipo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violência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respeito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às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diferenças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combate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racismo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atividades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esportivas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apoio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aos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estudantes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que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mais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precisam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Quando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o Instituto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cuida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das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pessoas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a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comunidade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cresce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junto 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também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ensina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transforma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fortalece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instituição</a:t>
            </a:r>
            <a:r>
              <a:rPr lang="en-US" sz="36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909A63-6BAA-E6D8-EEA4-9D3C7FB145D3}"/>
              </a:ext>
            </a:extLst>
          </p:cNvPr>
          <p:cNvSpPr/>
          <p:nvPr/>
        </p:nvSpPr>
        <p:spPr>
          <a:xfrm>
            <a:off x="4372320" y="6262738"/>
            <a:ext cx="55803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Função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social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4" name="TextBox 14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507253" y="7452715"/>
            <a:ext cx="11576399" cy="188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Uma formação voltada para os saberes técnicos e científicos, mas também humana, solidaria, com base na ética, no respeito e no compromisso com a vida.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0182" y="13680695"/>
            <a:ext cx="2975491" cy="649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Agroecologia</a:t>
            </a:r>
            <a:endParaRPr lang="en-US" sz="3799" dirty="0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39748" y="13705879"/>
            <a:ext cx="3456264" cy="655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Agroindústria</a:t>
            </a:r>
            <a:endParaRPr lang="en-US" sz="3799" dirty="0">
              <a:solidFill>
                <a:srgbClr val="000000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490344" y="13680694"/>
            <a:ext cx="2630567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Informática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26429" y="15649575"/>
            <a:ext cx="9060028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"Quem ensina aprende ao ensinar e quem aprende ensina ao aprender." 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Paulo Freire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192" y="10110444"/>
            <a:ext cx="3743882" cy="374388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8254" y="10105180"/>
            <a:ext cx="3807042" cy="380704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33687" y="10110444"/>
            <a:ext cx="3743882" cy="374388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235A8C6-1A38-B2D6-A37F-85CFB18822B5}"/>
              </a:ext>
            </a:extLst>
          </p:cNvPr>
          <p:cNvSpPr/>
          <p:nvPr/>
        </p:nvSpPr>
        <p:spPr>
          <a:xfrm>
            <a:off x="3985673" y="3973802"/>
            <a:ext cx="6316153" cy="29965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podemos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re Sugar"/>
              <a:ea typeface="More Sugar"/>
              <a:cs typeface="More Sugar"/>
              <a:sym typeface="More Sugar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ensinar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25780" y="18835953"/>
            <a:ext cx="2361720" cy="2595297"/>
          </a:xfrm>
          <a:custGeom>
            <a:avLst/>
            <a:gdLst/>
            <a:ahLst/>
            <a:cxnLst/>
            <a:rect l="l" t="t" r="r" b="b"/>
            <a:pathLst>
              <a:path w="2361720" h="2595297">
                <a:moveTo>
                  <a:pt x="0" y="0"/>
                </a:moveTo>
                <a:lnTo>
                  <a:pt x="2361720" y="0"/>
                </a:lnTo>
                <a:lnTo>
                  <a:pt x="2361720" y="2595297"/>
                </a:lnTo>
                <a:lnTo>
                  <a:pt x="0" y="2595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572500" y="20314786"/>
            <a:ext cx="2396109" cy="877218"/>
            <a:chOff x="0" y="0"/>
            <a:chExt cx="3194812" cy="11696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8" name="AutoShape 8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898596" y="10751965"/>
            <a:ext cx="3284467" cy="242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en-US" sz="175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FAMIF  - Festival de Arte e Música do IF Baiano</a:t>
            </a:r>
          </a:p>
          <a:p>
            <a:pPr algn="ctr">
              <a:lnSpc>
                <a:spcPts val="2462"/>
              </a:lnSpc>
              <a:spcBef>
                <a:spcPct val="0"/>
              </a:spcBef>
            </a:pPr>
            <a:r>
              <a:rPr lang="en-US" sz="175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Promove a criatividade, o protagonismo estudantil e a integração de alunos, servidores e colaboradores através de apresentações artísticas e culturais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31947" y="10751965"/>
            <a:ext cx="3328159" cy="364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en-US" sz="1758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 RENEABI - </a:t>
            </a:r>
            <a:r>
              <a:rPr lang="en-US" sz="1758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Reunião</a:t>
            </a:r>
            <a:r>
              <a:rPr lang="en-US" sz="1758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da Rede dos NEABIs d</a:t>
            </a:r>
            <a:r>
              <a:rPr lang="en-US" sz="1758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hlinkClick r:id="rId11" tooltip="https://www.google.com/search?q=FAMIF&amp;oq=o+que+%C3%A9+o+famif%3F&amp;gs_lcrp=EgZjaHJvbWUyBggAEEUYOTIKCAEQABgKGBYYHjIHCAIQABjvBTIHCAMQABjvBTIHCAQQABjvBTIHCAUQABjvBdIBCDgxODlqMGo3qAIAsAIA&amp;sourceid=chrome&amp;ie=UTF-8&amp;mstk=AUtExfBS1_Rec_wDUyZRSLOf7VlUgf81WO-hcmyK9U7x3_rtTmi1XCjrSKB_C2cJE2HScUFsmZEFq_AJoOOGsDZvRLV5vGwlAEfriwTrDty-35avtTqLqxLNvD8fgAblW1cj2lxlpqwmvpo7QPYcHysRb424-vX-DimXAp-iH-PmJMRrHSk&amp;csui=3&amp;ved=2ahUKEwivo8rc1LiSAxWIlJUCHbaTGIMQgK4QegQIARAB"/>
              </a:rPr>
              <a:t>o </a:t>
            </a:r>
            <a:r>
              <a:rPr lang="en-US" sz="1758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IF </a:t>
            </a:r>
            <a:r>
              <a:rPr lang="en-US" sz="1758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Baiano</a:t>
            </a:r>
            <a:endParaRPr lang="en-US" sz="1758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  <a:hlinkClick r:id="rId12" tooltip="https://ifbaiano.edu.br/portal/neabi/reneabi/"/>
            </a:endParaRPr>
          </a:p>
          <a:p>
            <a:pPr algn="ctr">
              <a:lnSpc>
                <a:spcPts val="2462"/>
              </a:lnSpc>
              <a:spcBef>
                <a:spcPct val="0"/>
              </a:spcBef>
            </a:pP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Encontro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dos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Núcleos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Estudos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Afro-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Brasileiros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Indígenas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(NEABI) do Instituto Federal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Baiano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: 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promove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o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diálogo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sobre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educação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antirracista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o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fortalecimento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políticas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afirmativas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integrando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a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comunidade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escolar,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movimentos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sociais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povos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1758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tradicionais</a:t>
            </a:r>
            <a:r>
              <a:rPr lang="en-US" sz="1758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  <a:endParaRPr lang="en-US" sz="1758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  <a:hlinkClick r:id="rId11" tooltip="https://www.google.com/search?q=FAMIF&amp;oq=o+que+%C3%A9+o+famif%3F&amp;gs_lcrp=EgZjaHJvbWUyBggAEEUYOTIKCAEQABgKGBYYHjIHCAIQABjvBTIHCAMQABjvBTIHCAQQABjvBTIHCAUQABjvBdIBCDgxODlqMGo3qAIAsAIA&amp;sourceid=chrome&amp;ie=UTF-8&amp;mstk=AUtExfBS1_Rec_wDUyZRSLOf7VlUgf81WO-hcmyK9U7x3_rtTmi1XCjrSKB_C2cJE2HScUFsmZEFq_AJoOOGsDZvRLV5vGwlAEfriwTrDty-35avtTqLqxLNvD8fgAblW1cj2lxlpqwmvpo7QPYcHysRb424-vX-DimXAp-iH-PmJMRrHSk&amp;csui=3&amp;ved=2ahUKEwivo8rc1LiSAxWIlJUCHbaTGIMQgK4QegQIARAB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65298" y="10751965"/>
            <a:ext cx="3302325" cy="303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"/>
              </a:lnSpc>
            </a:pPr>
            <a:r>
              <a:rPr lang="en-US" sz="175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 SNCT - Semana Nacional de Ciência e Tecnologia</a:t>
            </a:r>
          </a:p>
          <a:p>
            <a:pPr algn="ctr">
              <a:lnSpc>
                <a:spcPts val="2462"/>
              </a:lnSpc>
              <a:spcBef>
                <a:spcPct val="0"/>
              </a:spcBef>
            </a:pPr>
            <a:r>
              <a:rPr lang="en-US" sz="175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 IF Baiano promove a popularização científica integrando academia e sociedade por meio de palestras, oficinas e mostras sobre sustentabilidade, inovação e desenvolvimento regional.</a:t>
            </a:r>
          </a:p>
        </p:txBody>
      </p:sp>
      <p:sp>
        <p:nvSpPr>
          <p:cNvPr id="14" name="Freeform 14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7" name="TextBox 17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276879" y="17356405"/>
            <a:ext cx="10829761" cy="147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“Não há educação sem amor.</a:t>
            </a:r>
          </a:p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O amor implica luta contra o egoísmo”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Paulo Freire (1979, Educação e Mudança, p. 18)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318" y="6972096"/>
            <a:ext cx="3988411" cy="398841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9420" y="6974499"/>
            <a:ext cx="3959578" cy="395957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02141" y="6974499"/>
            <a:ext cx="3959578" cy="395957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12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8345C9E-5878-CBB0-A8F9-B9AD260E72AD}"/>
              </a:ext>
            </a:extLst>
          </p:cNvPr>
          <p:cNvSpPr/>
          <p:nvPr/>
        </p:nvSpPr>
        <p:spPr>
          <a:xfrm>
            <a:off x="4023711" y="5205396"/>
            <a:ext cx="6144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Veja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mais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aqui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4" name="TextBox 14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2840808" y="5210906"/>
            <a:ext cx="8829109" cy="5440938"/>
          </a:xfrm>
          <a:custGeom>
            <a:avLst/>
            <a:gdLst/>
            <a:ahLst/>
            <a:cxnLst/>
            <a:rect l="l" t="t" r="r" b="b"/>
            <a:pathLst>
              <a:path w="8829109" h="5440938">
                <a:moveTo>
                  <a:pt x="0" y="0"/>
                </a:moveTo>
                <a:lnTo>
                  <a:pt x="8829109" y="0"/>
                </a:lnTo>
                <a:lnTo>
                  <a:pt x="8829109" y="5440938"/>
                </a:lnTo>
                <a:lnTo>
                  <a:pt x="0" y="5440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840808" y="11123086"/>
            <a:ext cx="8829109" cy="4966374"/>
          </a:xfrm>
          <a:custGeom>
            <a:avLst/>
            <a:gdLst/>
            <a:ahLst/>
            <a:cxnLst/>
            <a:rect l="l" t="t" r="r" b="b"/>
            <a:pathLst>
              <a:path w="8829109" h="4966374">
                <a:moveTo>
                  <a:pt x="0" y="0"/>
                </a:moveTo>
                <a:lnTo>
                  <a:pt x="8829109" y="0"/>
                </a:lnTo>
                <a:lnTo>
                  <a:pt x="8829109" y="4966374"/>
                </a:lnTo>
                <a:lnTo>
                  <a:pt x="0" y="49663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613652" y="16814538"/>
            <a:ext cx="5715000" cy="226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8"/>
              </a:lnSpc>
            </a:pP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É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fácil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chegar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nossa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localização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via</a:t>
            </a:r>
          </a:p>
          <a:p>
            <a:pPr algn="ctr">
              <a:lnSpc>
                <a:spcPts val="6008"/>
              </a:lnSpc>
              <a:spcBef>
                <a:spcPct val="0"/>
              </a:spcBef>
            </a:pPr>
            <a:r>
              <a:rPr lang="en-US" sz="4291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QR Code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6547" y="16291924"/>
            <a:ext cx="3171131" cy="317113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8786DB5-E84E-1281-3FBF-A05339D79683}"/>
              </a:ext>
            </a:extLst>
          </p:cNvPr>
          <p:cNvSpPr/>
          <p:nvPr/>
        </p:nvSpPr>
        <p:spPr>
          <a:xfrm>
            <a:off x="4499722" y="3681566"/>
            <a:ext cx="59634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Onde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estamos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14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0AE8541-DDF8-FEC5-CEDB-E0B757EDC4A6}"/>
              </a:ext>
            </a:extLst>
          </p:cNvPr>
          <p:cNvSpPr/>
          <p:nvPr/>
        </p:nvSpPr>
        <p:spPr>
          <a:xfrm>
            <a:off x="2731323" y="3083846"/>
            <a:ext cx="9424376" cy="2754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você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,</a:t>
            </a:r>
          </a:p>
          <a:p>
            <a:pPr algn="ctr">
              <a:lnSpc>
                <a:spcPts val="10779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pode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nos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dizer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?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15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9FDDA6F-523B-D93C-9B76-766BDD3FE98A}"/>
              </a:ext>
            </a:extLst>
          </p:cNvPr>
          <p:cNvSpPr/>
          <p:nvPr/>
        </p:nvSpPr>
        <p:spPr>
          <a:xfrm>
            <a:off x="3898560" y="3461534"/>
            <a:ext cx="64903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achou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do IF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Baiano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?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4" name="TextBox 14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16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F21D686-E50E-8BE4-D0B1-159C4D6A4317}"/>
              </a:ext>
            </a:extLst>
          </p:cNvPr>
          <p:cNvSpPr/>
          <p:nvPr/>
        </p:nvSpPr>
        <p:spPr>
          <a:xfrm>
            <a:off x="2373081" y="3494858"/>
            <a:ext cx="957885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falta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para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você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estudar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no IF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Baiano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?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17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52227E7-0B2D-6615-9F43-ACC0CBA04453}"/>
              </a:ext>
            </a:extLst>
          </p:cNvPr>
          <p:cNvSpPr/>
          <p:nvPr/>
        </p:nvSpPr>
        <p:spPr>
          <a:xfrm>
            <a:off x="2571750" y="382455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podemos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fazer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juntos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?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1800" y="2758652"/>
            <a:ext cx="8523901" cy="7261564"/>
          </a:xfrm>
          <a:custGeom>
            <a:avLst/>
            <a:gdLst/>
            <a:ahLst/>
            <a:cxnLst/>
            <a:rect l="l" t="t" r="r" b="b"/>
            <a:pathLst>
              <a:path w="8523901" h="7261564">
                <a:moveTo>
                  <a:pt x="0" y="0"/>
                </a:moveTo>
                <a:lnTo>
                  <a:pt x="8523900" y="0"/>
                </a:lnTo>
                <a:lnTo>
                  <a:pt x="8523900" y="7261564"/>
                </a:lnTo>
                <a:lnTo>
                  <a:pt x="0" y="7261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18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2A58E6D-74A4-9045-713E-74924B1018F5}"/>
              </a:ext>
            </a:extLst>
          </p:cNvPr>
          <p:cNvSpPr/>
          <p:nvPr/>
        </p:nvSpPr>
        <p:spPr>
          <a:xfrm>
            <a:off x="5829089" y="4595023"/>
            <a:ext cx="33810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Dúvidas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750" y="6005457"/>
            <a:ext cx="12181735" cy="13704452"/>
          </a:xfrm>
          <a:custGeom>
            <a:avLst/>
            <a:gdLst/>
            <a:ahLst/>
            <a:cxnLst/>
            <a:rect l="l" t="t" r="r" b="b"/>
            <a:pathLst>
              <a:path w="12181735" h="13704452">
                <a:moveTo>
                  <a:pt x="0" y="0"/>
                </a:moveTo>
                <a:lnTo>
                  <a:pt x="12181735" y="0"/>
                </a:lnTo>
                <a:lnTo>
                  <a:pt x="12181735" y="13704452"/>
                </a:lnTo>
                <a:lnTo>
                  <a:pt x="0" y="1370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08" b="-4908"/>
              </a:stretch>
            </a:blipFill>
          </p:spPr>
        </p:sp>
        <p:sp>
          <p:nvSpPr>
            <p:cNvPr id="12" name="AutoShape 12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5" name="TextBox 15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52925" y="587739"/>
            <a:ext cx="1430779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Página19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5727A34-794E-FEC0-655C-4F9D1147FB51}"/>
              </a:ext>
            </a:extLst>
          </p:cNvPr>
          <p:cNvSpPr/>
          <p:nvPr/>
        </p:nvSpPr>
        <p:spPr>
          <a:xfrm>
            <a:off x="4883042" y="4635501"/>
            <a:ext cx="43268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Sugestões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29063"/>
            <a:ext cx="14287500" cy="16073437"/>
          </a:xfrm>
          <a:custGeom>
            <a:avLst/>
            <a:gdLst/>
            <a:ahLst/>
            <a:cxnLst/>
            <a:rect l="l" t="t" r="r" b="b"/>
            <a:pathLst>
              <a:path w="14287500" h="16073437">
                <a:moveTo>
                  <a:pt x="0" y="0"/>
                </a:moveTo>
                <a:lnTo>
                  <a:pt x="14287500" y="0"/>
                </a:lnTo>
                <a:lnTo>
                  <a:pt x="14287500" y="16073437"/>
                </a:lnTo>
                <a:lnTo>
                  <a:pt x="0" y="16073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63781"/>
            <a:ext cx="14287500" cy="21431250"/>
            <a:chOff x="0" y="0"/>
            <a:chExt cx="19050000" cy="28575000"/>
          </a:xfrm>
        </p:grpSpPr>
        <p:sp>
          <p:nvSpPr>
            <p:cNvPr id="4" name="Freeform 4"/>
            <p:cNvSpPr/>
            <p:nvPr/>
          </p:nvSpPr>
          <p:spPr>
            <a:xfrm>
              <a:off x="14872880" y="23984758"/>
              <a:ext cx="4177120" cy="4590242"/>
            </a:xfrm>
            <a:custGeom>
              <a:avLst/>
              <a:gdLst/>
              <a:ahLst/>
              <a:cxnLst/>
              <a:rect l="l" t="t" r="r" b="b"/>
              <a:pathLst>
                <a:path w="4177120" h="4590242">
                  <a:moveTo>
                    <a:pt x="0" y="0"/>
                  </a:moveTo>
                  <a:lnTo>
                    <a:pt x="4177120" y="0"/>
                  </a:lnTo>
                  <a:lnTo>
                    <a:pt x="4177120" y="4590242"/>
                  </a:lnTo>
                  <a:lnTo>
                    <a:pt x="0" y="459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19341" cy="3810000"/>
            </a:xfrm>
            <a:custGeom>
              <a:avLst/>
              <a:gdLst/>
              <a:ahLst/>
              <a:cxnLst/>
              <a:rect l="l" t="t" r="r" b="b"/>
              <a:pathLst>
                <a:path w="4019341" h="3810000">
                  <a:moveTo>
                    <a:pt x="0" y="0"/>
                  </a:moveTo>
                  <a:lnTo>
                    <a:pt x="4019341" y="0"/>
                  </a:lnTo>
                  <a:lnTo>
                    <a:pt x="4019341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294869" y="27086381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3" y="0"/>
                  </a:lnTo>
                  <a:lnTo>
                    <a:pt x="3194813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08" b="-4908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11400458" y="28043254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11735216" y="28121636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124726" y="27559967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8437" y="27086381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9124726" y="2783677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124726" y="2806415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38708" y="802992"/>
            <a:ext cx="1430779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29063"/>
            <a:ext cx="14287500" cy="16073437"/>
          </a:xfrm>
          <a:custGeom>
            <a:avLst/>
            <a:gdLst/>
            <a:ahLst/>
            <a:cxnLst/>
            <a:rect l="l" t="t" r="r" b="b"/>
            <a:pathLst>
              <a:path w="14287500" h="16073437">
                <a:moveTo>
                  <a:pt x="0" y="0"/>
                </a:moveTo>
                <a:lnTo>
                  <a:pt x="14287500" y="0"/>
                </a:lnTo>
                <a:lnTo>
                  <a:pt x="14287500" y="16073437"/>
                </a:lnTo>
                <a:lnTo>
                  <a:pt x="0" y="16073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63781"/>
            <a:ext cx="14287500" cy="21431250"/>
            <a:chOff x="0" y="0"/>
            <a:chExt cx="19050000" cy="28575000"/>
          </a:xfrm>
        </p:grpSpPr>
        <p:sp>
          <p:nvSpPr>
            <p:cNvPr id="4" name="Freeform 4"/>
            <p:cNvSpPr/>
            <p:nvPr/>
          </p:nvSpPr>
          <p:spPr>
            <a:xfrm>
              <a:off x="14872880" y="23984758"/>
              <a:ext cx="4177120" cy="4590242"/>
            </a:xfrm>
            <a:custGeom>
              <a:avLst/>
              <a:gdLst/>
              <a:ahLst/>
              <a:cxnLst/>
              <a:rect l="l" t="t" r="r" b="b"/>
              <a:pathLst>
                <a:path w="4177120" h="4590242">
                  <a:moveTo>
                    <a:pt x="0" y="0"/>
                  </a:moveTo>
                  <a:lnTo>
                    <a:pt x="4177120" y="0"/>
                  </a:lnTo>
                  <a:lnTo>
                    <a:pt x="4177120" y="4590242"/>
                  </a:lnTo>
                  <a:lnTo>
                    <a:pt x="0" y="459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19341" cy="3810000"/>
            </a:xfrm>
            <a:custGeom>
              <a:avLst/>
              <a:gdLst/>
              <a:ahLst/>
              <a:cxnLst/>
              <a:rect l="l" t="t" r="r" b="b"/>
              <a:pathLst>
                <a:path w="4019341" h="3810000">
                  <a:moveTo>
                    <a:pt x="0" y="0"/>
                  </a:moveTo>
                  <a:lnTo>
                    <a:pt x="4019341" y="0"/>
                  </a:lnTo>
                  <a:lnTo>
                    <a:pt x="4019341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294869" y="27086381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3" y="0"/>
                  </a:lnTo>
                  <a:lnTo>
                    <a:pt x="3194813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08" b="-4908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11400458" y="28043254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11735216" y="28121636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124726" y="27559967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8437" y="27086381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9124726" y="2783677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124726" y="2806415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38708" y="802992"/>
            <a:ext cx="1430779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929063"/>
            <a:ext cx="14287500" cy="16073437"/>
          </a:xfrm>
          <a:custGeom>
            <a:avLst/>
            <a:gdLst/>
            <a:ahLst/>
            <a:cxnLst/>
            <a:rect l="l" t="t" r="r" b="b"/>
            <a:pathLst>
              <a:path w="14287500" h="16073437">
                <a:moveTo>
                  <a:pt x="0" y="0"/>
                </a:moveTo>
                <a:lnTo>
                  <a:pt x="14287500" y="0"/>
                </a:lnTo>
                <a:lnTo>
                  <a:pt x="14287500" y="16073437"/>
                </a:lnTo>
                <a:lnTo>
                  <a:pt x="0" y="16073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4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63781"/>
            <a:ext cx="14287500" cy="21431250"/>
            <a:chOff x="0" y="0"/>
            <a:chExt cx="19050000" cy="28575000"/>
          </a:xfrm>
        </p:grpSpPr>
        <p:sp>
          <p:nvSpPr>
            <p:cNvPr id="4" name="Freeform 4"/>
            <p:cNvSpPr/>
            <p:nvPr/>
          </p:nvSpPr>
          <p:spPr>
            <a:xfrm>
              <a:off x="14872880" y="23984758"/>
              <a:ext cx="4177120" cy="4590242"/>
            </a:xfrm>
            <a:custGeom>
              <a:avLst/>
              <a:gdLst/>
              <a:ahLst/>
              <a:cxnLst/>
              <a:rect l="l" t="t" r="r" b="b"/>
              <a:pathLst>
                <a:path w="4177120" h="4590242">
                  <a:moveTo>
                    <a:pt x="0" y="0"/>
                  </a:moveTo>
                  <a:lnTo>
                    <a:pt x="4177120" y="0"/>
                  </a:lnTo>
                  <a:lnTo>
                    <a:pt x="4177120" y="4590242"/>
                  </a:lnTo>
                  <a:lnTo>
                    <a:pt x="0" y="459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19341" cy="3810000"/>
            </a:xfrm>
            <a:custGeom>
              <a:avLst/>
              <a:gdLst/>
              <a:ahLst/>
              <a:cxnLst/>
              <a:rect l="l" t="t" r="r" b="b"/>
              <a:pathLst>
                <a:path w="4019341" h="3810000">
                  <a:moveTo>
                    <a:pt x="0" y="0"/>
                  </a:moveTo>
                  <a:lnTo>
                    <a:pt x="4019341" y="0"/>
                  </a:lnTo>
                  <a:lnTo>
                    <a:pt x="4019341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294869" y="27086381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3" y="0"/>
                  </a:lnTo>
                  <a:lnTo>
                    <a:pt x="3194813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08" b="-4908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11400458" y="28043254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11735216" y="28121636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124726" y="27559967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28437" y="27086381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9124726" y="2783677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124726" y="2806415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38708" y="802992"/>
            <a:ext cx="1430779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08" b="-4908"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7" name="TextBox 7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90218" y="3586721"/>
            <a:ext cx="10707065" cy="1599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RESUMO ...................................................................................................... PÁGINA 02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PROCESSO DE CONSTRUÇÃO DO MURAL ITINERANTE ........................ PÁGINA 03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FAZER / COMO FAZER ................................................................... PÁGINA 04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QUEM SOMOS ............................................................................................ PÁGINA 05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FAZEMOS ........................................................................................ PÁGINA 06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PENSAMOS ..................................................................................... PÁGINA 07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QUEREMOS .................................................................................... PÁGINA 08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COMO PODEMOS AJUDAR? ...................................................................... PÁGINA 09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FUNÇÃO SOCIAL ......................................................................................... PÁGINA 10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PODEMOS ENSINAR ...................................................................... PÁGINA 11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VEJA MAIS AQUI - FAMIF ............................................................................ PÁGINA 12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VEJA MAIS AQUI - RENEABI ....................................................................... PÁGINA 13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VEJA MAIS AQUI - SNCT ............................................................................. PÁGINA 14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ONDE ESTAMOS ......................................................................................... PÁGINA 15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E VOCÊ,  O QUE PODE NOS DIZER?.......................................................... PÁGINA 16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O QUE ACHOU DO IF BAIANO? ............................................................... PÁGINA 17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O QUE FALTA PARA VOCÊ ESTUDAR NO IF BAIANO? ........................... PÁGINA 18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QUE PODEMOS FAZER JUNTOS?........................................................... PÁGINA 19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DÚVIDAS ...................................................................................................... PÁGINA 20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SUGESTÕES ................................................................................................. PÁGINA 21</a:t>
            </a: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E8AF327-B696-2CFB-ECF1-CCF0917DF9DC}"/>
              </a:ext>
            </a:extLst>
          </p:cNvPr>
          <p:cNvSpPr/>
          <p:nvPr/>
        </p:nvSpPr>
        <p:spPr>
          <a:xfrm>
            <a:off x="6074672" y="1826477"/>
            <a:ext cx="281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sumário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08" b="-4908"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7" name="TextBox 7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43050" y="3912041"/>
            <a:ext cx="11430000" cy="1169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Varal/Mural Itinerante e Interativo. O trabalho é o Produto Técnico e Tecnológico (PTT) da pesquisa de mestrado intitulada “TERRITÓRIOS, DIALOGICIDADES E ESPAÇOS FORMATIVOS: Diálogos freireanos e a compreensão das relações possíveis/potenciais entre a Comunidade Quilombola de Picada e o IF Baiano Campus Alagoinhas”, desenvolvida no Programa de Pós-Graduação em Educação Profissional e Tecnológica (ProfEPT) – Polo IF Baiano/Campus Catu.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Sob a concepção de Admilson Santos de Santana e a coautoria do Prof. Dr. Davi Silva da Costa, o produto propõe, em uma exposição visual e interativa, o debate sobre as potencialidades da relação entre a Comunidade Quilombola de Picada e o Instituto Federal de Educação, Ciência e Tecnologia Baiano – Campus Alagoinhas.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Para viabilizar essa proposta, o produto está estruturado em dois formatos: a Versão I, com uma formatação técnica e formal, e a Versão II, que assume um caráter lúdico. Essa construção viabiliza sua replicação por qualquer comunidade ou instituição que tenha interesse. A proposta do mural permite que ele seja ressignificado em diversos cenários – como escolas, feiras culturais, instituições públicas e eventos de educação profissional. No contexto institucional, o produto integra-se organicamente às ações do NEABI (Núcleo de Estudos Afro-Brasileiros e Indígenas) do IF Baiano Campus Alagoinhas. Ao tomar as comunidades quilombolas como referência, a ferramenta amplia o debate sobre Educação Profissional, identidade e ancestralidade, fortalecendo os vínculos com os demais territórios de identidade do Agreste Baiano.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Alinhado a essas dinâmicas, o mural assume, em seu caráter itinerante, uma característica que viabiliza sua continuidade e circularidade; tais condições favorecem a sua apropriação por diferentes comunidades, sujeitos e instituições. Seu movimento é circular e de renovação, alimentando o debate a partir das reflexões que surgem em cada movimento e em cada nova proposta de diálogo estabelecida entre as instituições e os sujeitos.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25368" y="823198"/>
            <a:ext cx="1513165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02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651F0AC-FF06-F5B9-AEA6-D96886C2B6B9}"/>
              </a:ext>
            </a:extLst>
          </p:cNvPr>
          <p:cNvSpPr/>
          <p:nvPr/>
        </p:nvSpPr>
        <p:spPr>
          <a:xfrm>
            <a:off x="5887322" y="2349451"/>
            <a:ext cx="27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Resumo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08" b="-4908"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7" name="TextBox 7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5818" y="4887417"/>
            <a:ext cx="11506215" cy="759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processo de construção permite a ação colaborativa. Desta forma, o produto possibilita sua reorganização ou a adição de elementos de acordo com a vontade dos observadores. É um movimento que permite a coautoria e a sugestão de temas, imagens, histórias e demais elementos que sejam sentidos e entendidos por cada observador/visitante. Nesse movimento, ele se torna uma proposta pertencente aos dois mundos: a realidade quilombola e a política pública representada pelo IF.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Quanto à sua continuidade, o mural é itinerante. Essa circularidade permite sua apropriação por diferentes comunidades, sujeitos e instituições. Seu movimento é circular e de renovação. Essa característica permite trazer o debate a partir do pensamento e das ideias que vão surgindo em cada movimento, em cada nova proposta de conversa/crítica que seja pensada para as instituições.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Na comunidade quilombola, o mural é o reconhecimento que seus sujeitos produzem vivências, sentidos e conhecimentos importantes para o território e para a educação. Trata-se, mais uma vez, de um movimento e de uma conversa sobre as políticas públicas e sua relação com o território.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25368" y="823198"/>
            <a:ext cx="1513165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03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79DE888-F148-172C-D523-0F49C7831886}"/>
              </a:ext>
            </a:extLst>
          </p:cNvPr>
          <p:cNvSpPr/>
          <p:nvPr/>
        </p:nvSpPr>
        <p:spPr>
          <a:xfrm>
            <a:off x="2460416" y="3019695"/>
            <a:ext cx="936666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Processo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de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Construção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do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Mural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Itinerante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08" b="-4908"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7" name="TextBox 7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47804" y="4496016"/>
            <a:ext cx="11430000" cy="1239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 partir da</a:t>
            </a:r>
            <a:r>
              <a:rPr lang="en-US" sz="23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página 5 (Quem somos), </a:t>
            </a: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 material pode/deve ser impresso no formato A3 ou A4, conforme o que seja possível. Suas páginas dever ser estendidas como se fosse um varal, utilizando barbante, fio de pesca, corda de varal ou corda de sisal (use a sua imaginação). As páginas com espaços em branco servem para escrita e/ou desenhos. Também podem ser adicionadas outras páginas se a comunidade assim o desejar. 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Lembrando: as páginas de 1 a 4 são nossa apresentação e nossa recomendações de confecção/uso do varal (não precisa imprimir as páginas de 1 a 4). Os </a:t>
            </a:r>
            <a:r>
              <a:rPr lang="en-US" sz="23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QR Codes </a:t>
            </a: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levam ao Instagram do IF Baiano </a:t>
            </a:r>
            <a:r>
              <a:rPr lang="en-US" sz="2300" i="1">
                <a:solidFill>
                  <a:srgbClr val="000000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Campus</a:t>
            </a: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Alagoinhas; nossas imagens também contam histórias. Sejam bem vindos!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Fixe o varal onde achar mais interessante: pode ser numa feira, num evento, sala de aula, sala de reunião, sede de cooperativa, sede da associação, etc. Permita que o varal seja mexido/manipulado, riscado desenhado. O varal não é só para informar, é para contar histórias. É um espaço de fala, escuta e memória. É coletivo: ninguém é dono, todo mundo pode contribuir.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Qualquer pessoa pode participar, de qualquer idade. Basta prender o material no varal com cuidado e respeito. O que está exposto representa a voz e o pensamento de alguém e deve ser tratado com atenção. </a:t>
            </a: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Que o mural possa contar histórias antigas, saberes dos mais velhos, experiências do dia a dia, cultura, festas e trabalho. Que perguntem no mural, sobre o IF Baiano, sobre o que, e como, poderíamos fazer alguma atividade.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Que a comunidade desenhe, escreva e pendure também o que tiver vontade: </a:t>
            </a:r>
            <a:r>
              <a:rPr lang="en-US" sz="23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“Basta prender o material com um pregador. Se não tiver, alguém pode ajudar. Nada aqui é definitivo: o varal muda conforme a comunidade muda.”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Que o varal seja um lugar de troca, que a comunidade e o IF Baiano se vejam nos desenhos, nas letras e nas páginas estendidas do varal.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25368" y="823198"/>
            <a:ext cx="1513165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04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403F5C-AE9B-C749-59C8-0F478FF088DE}"/>
              </a:ext>
            </a:extLst>
          </p:cNvPr>
          <p:cNvSpPr/>
          <p:nvPr/>
        </p:nvSpPr>
        <p:spPr>
          <a:xfrm>
            <a:off x="2219329" y="2752194"/>
            <a:ext cx="923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Fazer / Como Fazer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3426" y="7735324"/>
            <a:ext cx="10890549" cy="632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 Instituto Federal Baiano foi criado pela </a:t>
            </a:r>
            <a:r>
              <a:rPr lang="en-US" sz="4000" u="sng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hlinkClick r:id="rId6" tooltip="http://www.planalto.gov.br/ccivil_03/_Ato2007-2010/2008/Lei/L11892.htm"/>
              </a:rPr>
              <a:t>Lei 11.892/2008</a:t>
            </a:r>
            <a:r>
              <a:rPr lang="en-US" sz="40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Atualmente, o IF Baiano consolida-se como uma instituição multicampi no estado, garantindo a interiorização da educação profissional, sobretudo pela sua inserção em diversos territórios de identidade. O IF Baiano é formado por uma Reitoria, sediada em Salvador, e 14 Campi em funcionamento.</a:t>
            </a:r>
          </a:p>
        </p:txBody>
      </p:sp>
      <p:sp>
        <p:nvSpPr>
          <p:cNvPr id="5" name="Freeform 5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26429" y="16684906"/>
            <a:ext cx="9085302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https://www.ifbaiano.edu.br/unidades/alagoinhas/historico/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4908" b="-4908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6" name="TextBox 16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111732" y="587739"/>
            <a:ext cx="1513165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05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79B1FDB-FA25-7112-88CF-B72EF525EF07}"/>
              </a:ext>
            </a:extLst>
          </p:cNvPr>
          <p:cNvSpPr/>
          <p:nvPr/>
        </p:nvSpPr>
        <p:spPr>
          <a:xfrm>
            <a:off x="4666791" y="5792836"/>
            <a:ext cx="52838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Quem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s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omos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9038" y="6120273"/>
            <a:ext cx="11029712" cy="9852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 IF Baiano atua na oferta de cursos profissionalizantes d</a:t>
            </a:r>
            <a:r>
              <a:rPr lang="en-US" sz="4000" u="none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 </a:t>
            </a:r>
            <a:r>
              <a:rPr lang="en-US" sz="40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nível fundamental (qualificação profissional), de nível médio (integrado e subsequente, incluindo a modalidade EJA – Educação de Jovens e Adultos) e de nível superior (graduação e pós-graduação) em horário diurno e noturno, com metodologias presenciais e à distância. Além disso, realiza estudos de demanda junto à sociedade para criação de novos cursos. No Campus Alagoinhas, os cursos estão sendo implantados em todos os níveis e modalidades. Consulte nossos cursos e formas de ingresso!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47975" y="17534398"/>
            <a:ext cx="9085302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https://www.ifbaiano.edu.br/unidades/alagoinhas/historico/</a:t>
            </a:r>
          </a:p>
        </p:txBody>
      </p:sp>
      <p:sp>
        <p:nvSpPr>
          <p:cNvPr id="7" name="Freeform 7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6" name="TextBox 16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06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218DD80-A26D-4A3A-76C9-E7CA931DA4A1}"/>
              </a:ext>
            </a:extLst>
          </p:cNvPr>
          <p:cNvSpPr/>
          <p:nvPr/>
        </p:nvSpPr>
        <p:spPr>
          <a:xfrm>
            <a:off x="4018056" y="4306906"/>
            <a:ext cx="62889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fazemos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7A3C">
                <a:alpha val="100000"/>
              </a:srgbClr>
            </a:gs>
            <a:gs pos="100000">
              <a:srgbClr val="FFCE81">
                <a:alpha val="100000"/>
              </a:srgbClr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4660" y="17988568"/>
            <a:ext cx="3132840" cy="3442682"/>
          </a:xfrm>
          <a:custGeom>
            <a:avLst/>
            <a:gdLst/>
            <a:ahLst/>
            <a:cxnLst/>
            <a:rect l="l" t="t" r="r" b="b"/>
            <a:pathLst>
              <a:path w="3132840" h="3442682">
                <a:moveTo>
                  <a:pt x="0" y="0"/>
                </a:moveTo>
                <a:lnTo>
                  <a:pt x="3132840" y="0"/>
                </a:lnTo>
                <a:lnTo>
                  <a:pt x="3132840" y="3442682"/>
                </a:lnTo>
                <a:lnTo>
                  <a:pt x="0" y="344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14505" cy="2857500"/>
          </a:xfrm>
          <a:custGeom>
            <a:avLst/>
            <a:gdLst/>
            <a:ahLst/>
            <a:cxnLst/>
            <a:rect l="l" t="t" r="r" b="b"/>
            <a:pathLst>
              <a:path w="3014505" h="2857500">
                <a:moveTo>
                  <a:pt x="0" y="0"/>
                </a:moveTo>
                <a:lnTo>
                  <a:pt x="3014505" y="0"/>
                </a:lnTo>
                <a:lnTo>
                  <a:pt x="3014505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8750" y="8722819"/>
            <a:ext cx="11430000" cy="491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Oferecer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educação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profissional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</a:t>
            </a:r>
            <a:r>
              <a:rPr lang="en-US" sz="4000" u="none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ec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nológica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qualidade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pública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gratuita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nas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diferentes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modalidades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preparando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pessoas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para o pleno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exercício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da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cidadania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contribuindo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para o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desenvolvimento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social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econômico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país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através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ações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ensino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pesquisa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e </a:t>
            </a:r>
            <a:r>
              <a:rPr lang="en-US" sz="4000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extensão</a:t>
            </a:r>
            <a:r>
              <a:rPr lang="en-US" sz="40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4692" y="15105925"/>
            <a:ext cx="7359968" cy="383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u="sng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Fonte: https://ifbaiano.edu.br/portal/quem-somos/</a:t>
            </a:r>
          </a:p>
        </p:txBody>
      </p:sp>
      <p:sp>
        <p:nvSpPr>
          <p:cNvPr id="7" name="Freeform 7"/>
          <p:cNvSpPr/>
          <p:nvPr/>
        </p:nvSpPr>
        <p:spPr>
          <a:xfrm>
            <a:off x="8297160" y="224298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72500" y="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8929" y="15477003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0" y="15716250"/>
            <a:ext cx="5715000" cy="5715000"/>
          </a:xfrm>
          <a:custGeom>
            <a:avLst/>
            <a:gdLst/>
            <a:ahLst/>
            <a:cxnLst/>
            <a:rect l="l" t="t" r="r" b="b"/>
            <a:pathLst>
              <a:path w="5715000" h="5715000">
                <a:moveTo>
                  <a:pt x="0" y="0"/>
                </a:moveTo>
                <a:lnTo>
                  <a:pt x="5715000" y="0"/>
                </a:lnTo>
                <a:lnTo>
                  <a:pt x="5715000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8471152" y="20314786"/>
            <a:ext cx="2396109" cy="877218"/>
            <a:chOff x="0" y="0"/>
            <a:chExt cx="3194812" cy="1169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4812" cy="1169623"/>
            </a:xfrm>
            <a:custGeom>
              <a:avLst/>
              <a:gdLst/>
              <a:ahLst/>
              <a:cxnLst/>
              <a:rect l="l" t="t" r="r" b="b"/>
              <a:pathLst>
                <a:path w="3194812" h="1169623">
                  <a:moveTo>
                    <a:pt x="0" y="0"/>
                  </a:moveTo>
                  <a:lnTo>
                    <a:pt x="3194812" y="0"/>
                  </a:lnTo>
                  <a:lnTo>
                    <a:pt x="3194812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908" b="-4908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105588" y="956873"/>
              <a:ext cx="2163796" cy="0"/>
            </a:xfrm>
            <a:prstGeom prst="line">
              <a:avLst/>
            </a:prstGeom>
            <a:ln w="46763" cap="flat">
              <a:solidFill>
                <a:srgbClr val="0757A0">
                  <a:alpha val="72941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40347" y="1035255"/>
              <a:ext cx="1515197" cy="0"/>
            </a:xfrm>
            <a:prstGeom prst="line">
              <a:avLst/>
            </a:prstGeom>
            <a:ln w="46763" cap="flat">
              <a:solidFill>
                <a:srgbClr val="1F1B1A">
                  <a:alpha val="80784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171328" y="20314786"/>
            <a:ext cx="2195196" cy="877218"/>
            <a:chOff x="0" y="0"/>
            <a:chExt cx="2926928" cy="1169623"/>
          </a:xfrm>
        </p:grpSpPr>
        <p:sp>
          <p:nvSpPr>
            <p:cNvPr id="16" name="TextBox 16"/>
            <p:cNvSpPr txBox="1"/>
            <p:nvPr/>
          </p:nvSpPr>
          <p:spPr>
            <a:xfrm>
              <a:off x="896290" y="473586"/>
              <a:ext cx="2030639" cy="243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4"/>
                </a:lnSpc>
                <a:spcBef>
                  <a:spcPct val="0"/>
                </a:spcBef>
              </a:pPr>
              <a:r>
                <a:rPr lang="en-US" sz="1117" b="1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INSTITUTO FEDERAL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888551" cy="1169623"/>
            </a:xfrm>
            <a:custGeom>
              <a:avLst/>
              <a:gdLst/>
              <a:ahLst/>
              <a:cxnLst/>
              <a:rect l="l" t="t" r="r" b="b"/>
              <a:pathLst>
                <a:path w="888551" h="1169623">
                  <a:moveTo>
                    <a:pt x="0" y="0"/>
                  </a:moveTo>
                  <a:lnTo>
                    <a:pt x="888551" y="0"/>
                  </a:lnTo>
                  <a:lnTo>
                    <a:pt x="888551" y="1169623"/>
                  </a:lnTo>
                  <a:lnTo>
                    <a:pt x="0" y="1169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96290" y="750399"/>
              <a:ext cx="850563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BAIANO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6290" y="977771"/>
              <a:ext cx="1599907" cy="19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03"/>
                </a:lnSpc>
                <a:spcBef>
                  <a:spcPct val="0"/>
                </a:spcBef>
              </a:pPr>
              <a:r>
                <a:rPr lang="en-US" sz="85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CAMPUS CATU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111726" y="587739"/>
            <a:ext cx="1513176" cy="42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Página 07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59F3C6-19E8-6899-E5DE-DED575BD04EE}"/>
              </a:ext>
            </a:extLst>
          </p:cNvPr>
          <p:cNvSpPr/>
          <p:nvPr/>
        </p:nvSpPr>
        <p:spPr>
          <a:xfrm>
            <a:off x="4086147" y="6207425"/>
            <a:ext cx="67906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O que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re Sugar"/>
                <a:ea typeface="More Sugar"/>
                <a:cs typeface="More Sugar"/>
                <a:sym typeface="More Sugar"/>
              </a:rPr>
              <a:t>pensamos</a:t>
            </a:r>
            <a:endParaRPr lang="pt-B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2128</Words>
  <Application>Microsoft Office PowerPoint</Application>
  <PresentationFormat>Personalizar</PresentationFormat>
  <Paragraphs>213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Bree Serif</vt:lpstr>
      <vt:lpstr>Calibri</vt:lpstr>
      <vt:lpstr>Open Sans 1 Italics</vt:lpstr>
      <vt:lpstr>DM Sans Bold</vt:lpstr>
      <vt:lpstr>Open Sans 2</vt:lpstr>
      <vt:lpstr>More Sugar</vt:lpstr>
      <vt:lpstr>Open Sans 2 Bold</vt:lpstr>
      <vt:lpstr>DM Sans</vt:lpstr>
      <vt:lpstr>Open Sans 1</vt:lpstr>
      <vt:lpstr>Arial</vt:lpstr>
      <vt:lpstr>Open Sans 1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Mural itinerante - Versão I</dc:title>
  <cp:lastModifiedBy>Admilson Santana</cp:lastModifiedBy>
  <cp:revision>3</cp:revision>
  <dcterms:created xsi:type="dcterms:W3CDTF">2006-08-16T00:00:00Z</dcterms:created>
  <dcterms:modified xsi:type="dcterms:W3CDTF">2026-06-11T01:23:15Z</dcterms:modified>
  <dc:identifier>DAHAZK-Sa1A</dc:identifier>
</cp:coreProperties>
</file>