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9144000" cx="16256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17" roundtripDataSignature="AMtx7mhECPnT+8Qq6m3xZfvxrzLEzQbnb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customschemas.google.com/relationships/presentationmetadata" Target="metadata"/><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a87101908e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a87101908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1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1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1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1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1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0"/>
          <p:cNvSpPr/>
          <p:nvPr>
            <p:ph idx="2" type="pic"/>
          </p:nvPr>
        </p:nvSpPr>
        <p:spPr>
          <a:xfrm>
            <a:off x="1792288" y="612775"/>
            <a:ext cx="5486400" cy="4114800"/>
          </a:xfrm>
          <a:prstGeom prst="rect">
            <a:avLst/>
          </a:prstGeom>
          <a:noFill/>
          <a:ln>
            <a:noFill/>
          </a:ln>
        </p:spPr>
      </p:sp>
      <p:sp>
        <p:nvSpPr>
          <p:cNvPr id="64" name="Google Shape;64;p2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0" l="0" r="0" t="0"/>
          <a:stretch/>
        </p:blipFill>
        <p:spPr>
          <a:xfrm>
            <a:off x="0" y="38100"/>
            <a:ext cx="16256000" cy="9067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10"/>
          <p:cNvPicPr preferRelativeResize="0"/>
          <p:nvPr/>
        </p:nvPicPr>
        <p:blipFill rotWithShape="1">
          <a:blip r:embed="rId3">
            <a:alphaModFix/>
          </a:blip>
          <a:srcRect b="0" l="0" r="0" t="0"/>
          <a:stretch/>
        </p:blipFill>
        <p:spPr>
          <a:xfrm>
            <a:off x="0" y="38100"/>
            <a:ext cx="16256000" cy="9067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g3a87101908e_0_0"/>
          <p:cNvSpPr txBox="1"/>
          <p:nvPr/>
        </p:nvSpPr>
        <p:spPr>
          <a:xfrm>
            <a:off x="1091200" y="0"/>
            <a:ext cx="14227200" cy="8410500"/>
          </a:xfrm>
          <a:prstGeom prst="rect">
            <a:avLst/>
          </a:prstGeom>
          <a:noFill/>
          <a:ln>
            <a:noFill/>
          </a:ln>
        </p:spPr>
        <p:txBody>
          <a:bodyPr anchorCtr="0" anchor="t" bIns="91425" lIns="91425" spcFirstLastPara="1" rIns="91425" wrap="square" tIns="91425">
            <a:spAutoFit/>
          </a:bodyPr>
          <a:lstStyle/>
          <a:p>
            <a:pPr indent="0" lvl="0" marL="0" rtl="0" algn="l">
              <a:lnSpc>
                <a:spcPct val="140000"/>
              </a:lnSpc>
              <a:spcBef>
                <a:spcPts val="1800"/>
              </a:spcBef>
              <a:spcAft>
                <a:spcPts val="0"/>
              </a:spcAft>
              <a:buNone/>
            </a:pPr>
            <a:r>
              <a:t/>
            </a:r>
            <a:endParaRPr sz="1800">
              <a:solidFill>
                <a:schemeClr val="dk1"/>
              </a:solidFill>
            </a:endParaRPr>
          </a:p>
          <a:p>
            <a:pPr indent="0" lvl="0" marL="0" rtl="0" algn="ctr">
              <a:lnSpc>
                <a:spcPct val="140000"/>
              </a:lnSpc>
              <a:spcBef>
                <a:spcPts val="1800"/>
              </a:spcBef>
              <a:spcAft>
                <a:spcPts val="0"/>
              </a:spcAft>
              <a:buNone/>
            </a:pPr>
            <a:r>
              <a:rPr b="1" lang="en-US" sz="1600">
                <a:solidFill>
                  <a:schemeClr val="dk1"/>
                </a:solidFill>
              </a:rPr>
              <a:t>Referências:</a:t>
            </a:r>
            <a:endParaRPr b="1" sz="1600">
              <a:solidFill>
                <a:schemeClr val="dk1"/>
              </a:solidFill>
            </a:endParaRPr>
          </a:p>
          <a:p>
            <a:pPr indent="-330200" lvl="0" marL="457200" rtl="0" algn="l">
              <a:lnSpc>
                <a:spcPct val="140000"/>
              </a:lnSpc>
              <a:spcBef>
                <a:spcPts val="1800"/>
              </a:spcBef>
              <a:spcAft>
                <a:spcPts val="0"/>
              </a:spcAft>
              <a:buClr>
                <a:schemeClr val="dk1"/>
              </a:buClr>
              <a:buSzPts val="1600"/>
              <a:buAutoNum type="arabicPeriod"/>
            </a:pPr>
            <a:r>
              <a:rPr lang="en-US" sz="1600">
                <a:solidFill>
                  <a:schemeClr val="dk1"/>
                </a:solidFill>
              </a:rPr>
              <a:t>AL-MAMUN F, MAMUN MA, KAGGWA MM, et al. The prevalence of nomophobia: a systematic review and meta-analysis. Psychiatry Research. 2025.</a:t>
            </a:r>
            <a:endParaRPr sz="1600">
              <a:solidFill>
                <a:schemeClr val="dk1"/>
              </a:solidFill>
            </a:endParaRPr>
          </a:p>
          <a:p>
            <a:pPr indent="-330200" lvl="0" marL="457200" rtl="0" algn="l">
              <a:lnSpc>
                <a:spcPct val="140000"/>
              </a:lnSpc>
              <a:spcBef>
                <a:spcPts val="0"/>
              </a:spcBef>
              <a:spcAft>
                <a:spcPts val="0"/>
              </a:spcAft>
              <a:buClr>
                <a:schemeClr val="dk1"/>
              </a:buClr>
              <a:buSzPts val="1600"/>
              <a:buAutoNum type="arabicPeriod"/>
            </a:pPr>
            <a:r>
              <a:rPr lang="en-US" sz="1600">
                <a:solidFill>
                  <a:schemeClr val="dk1"/>
                </a:solidFill>
              </a:rPr>
              <a:t>LEÓN-MEJÍA AC, GUTIÉRREZ-ORTEGA M, SERRANO-PINTADO I, GONZÁLEZ-CABRERA J. A systematic review on nomophobia prevalence: surfacing results and standard guidelines for future research. PLOS ONE. 2021.</a:t>
            </a:r>
            <a:endParaRPr sz="1600">
              <a:solidFill>
                <a:schemeClr val="dk1"/>
              </a:solidFill>
            </a:endParaRPr>
          </a:p>
          <a:p>
            <a:pPr indent="-330200" lvl="0" marL="457200" rtl="0" algn="l">
              <a:lnSpc>
                <a:spcPct val="140000"/>
              </a:lnSpc>
              <a:spcBef>
                <a:spcPts val="0"/>
              </a:spcBef>
              <a:spcAft>
                <a:spcPts val="0"/>
              </a:spcAft>
              <a:buClr>
                <a:schemeClr val="dk1"/>
              </a:buClr>
              <a:buSzPts val="1600"/>
              <a:buAutoNum type="arabicPeriod"/>
            </a:pPr>
            <a:r>
              <a:rPr lang="en-US" sz="1600">
                <a:solidFill>
                  <a:schemeClr val="dk1"/>
                </a:solidFill>
              </a:rPr>
              <a:t>FARCHAKH Y, HALLIT R, AKEL M, et al. Nomophobia in Lebanon: scale validation and association with psychological aspects. PLOS ONE. 2021.</a:t>
            </a:r>
            <a:endParaRPr sz="1600">
              <a:solidFill>
                <a:schemeClr val="dk1"/>
              </a:solidFill>
            </a:endParaRPr>
          </a:p>
          <a:p>
            <a:pPr indent="-330200" lvl="0" marL="457200" rtl="0" algn="l">
              <a:lnSpc>
                <a:spcPct val="140000"/>
              </a:lnSpc>
              <a:spcBef>
                <a:spcPts val="0"/>
              </a:spcBef>
              <a:spcAft>
                <a:spcPts val="0"/>
              </a:spcAft>
              <a:buClr>
                <a:schemeClr val="dk1"/>
              </a:buClr>
              <a:buSzPts val="1600"/>
              <a:buAutoNum type="arabicPeriod"/>
            </a:pPr>
            <a:r>
              <a:rPr lang="en-US" sz="1600">
                <a:solidFill>
                  <a:schemeClr val="dk1"/>
                </a:solidFill>
              </a:rPr>
              <a:t>COENEN M, GÖRLICH Y. Exploring nomophobia with a German adaption of the Nomophobia Questionnaire (NMP-Q-D). PLOS ONE. 2022.</a:t>
            </a:r>
            <a:endParaRPr sz="1600">
              <a:solidFill>
                <a:schemeClr val="dk1"/>
              </a:solidFill>
            </a:endParaRPr>
          </a:p>
          <a:p>
            <a:pPr indent="-330200" lvl="0" marL="457200" rtl="0" algn="l">
              <a:lnSpc>
                <a:spcPct val="140000"/>
              </a:lnSpc>
              <a:spcBef>
                <a:spcPts val="0"/>
              </a:spcBef>
              <a:spcAft>
                <a:spcPts val="0"/>
              </a:spcAft>
              <a:buClr>
                <a:schemeClr val="dk1"/>
              </a:buClr>
              <a:buSzPts val="1600"/>
              <a:buAutoNum type="arabicPeriod"/>
            </a:pPr>
            <a:r>
              <a:rPr lang="en-US" sz="1600">
                <a:solidFill>
                  <a:schemeClr val="dk1"/>
                </a:solidFill>
              </a:rPr>
              <a:t>AL-MAMUN F, MAMUN MA, PRODHAN MS, et al. Nomophobia among university students: prevalence, correlates, and the mediating role of smartphone use between Facebook addiction and nomophobia. Heliyon. 2023.</a:t>
            </a:r>
            <a:endParaRPr sz="1600">
              <a:solidFill>
                <a:schemeClr val="dk1"/>
              </a:solidFill>
            </a:endParaRPr>
          </a:p>
          <a:p>
            <a:pPr indent="-330200" lvl="0" marL="457200" rtl="0" algn="l">
              <a:lnSpc>
                <a:spcPct val="140000"/>
              </a:lnSpc>
              <a:spcBef>
                <a:spcPts val="0"/>
              </a:spcBef>
              <a:spcAft>
                <a:spcPts val="0"/>
              </a:spcAft>
              <a:buClr>
                <a:schemeClr val="dk1"/>
              </a:buClr>
              <a:buSzPts val="1600"/>
              <a:buAutoNum type="arabicPeriod"/>
            </a:pPr>
            <a:r>
              <a:rPr lang="en-US" sz="1600">
                <a:solidFill>
                  <a:schemeClr val="dk1"/>
                </a:solidFill>
              </a:rPr>
              <a:t>RODRÍGUEZ-GARCÍA AM, MORENO-GUERRERO AJ, LÓPEZ BELMONTE J. Nomophobia: an individual's growing fear of being without a smartphone—a systematic literature review. International Journal of Environmental Research and Public Health. 2020.</a:t>
            </a:r>
            <a:endParaRPr sz="1600">
              <a:solidFill>
                <a:schemeClr val="dk1"/>
              </a:solidFill>
            </a:endParaRPr>
          </a:p>
          <a:p>
            <a:pPr indent="-330200" lvl="0" marL="457200" rtl="0" algn="l">
              <a:lnSpc>
                <a:spcPct val="140000"/>
              </a:lnSpc>
              <a:spcBef>
                <a:spcPts val="0"/>
              </a:spcBef>
              <a:spcAft>
                <a:spcPts val="0"/>
              </a:spcAft>
              <a:buClr>
                <a:schemeClr val="dk1"/>
              </a:buClr>
              <a:buSzPts val="1600"/>
              <a:buAutoNum type="arabicPeriod"/>
            </a:pPr>
            <a:r>
              <a:rPr lang="en-US" sz="1600">
                <a:solidFill>
                  <a:schemeClr val="dk1"/>
                </a:solidFill>
              </a:rPr>
              <a:t>FERNANDEZ-CRESPO M, RECIO-RODRIGUEZ JI, LEE HC, et al. Study protocol of a proposed neurofeedback-assisted mindfulness training program on symptoms of anxiety and psychological distress associated with smartphone use in young adults: a randomized controlled trial. Frontiers in Public Health. 2024.</a:t>
            </a:r>
            <a:endParaRPr sz="1600">
              <a:solidFill>
                <a:schemeClr val="dk1"/>
              </a:solidFill>
            </a:endParaRPr>
          </a:p>
          <a:p>
            <a:pPr indent="0" lvl="0" marL="0" rtl="0" algn="ctr">
              <a:lnSpc>
                <a:spcPct val="140000"/>
              </a:lnSpc>
              <a:spcBef>
                <a:spcPts val="1800"/>
              </a:spcBef>
              <a:spcAft>
                <a:spcPts val="0"/>
              </a:spcAft>
              <a:buNone/>
            </a:pPr>
            <a:r>
              <a:rPr b="1" lang="en-US" sz="1600">
                <a:solidFill>
                  <a:schemeClr val="dk1"/>
                </a:solidFill>
              </a:rPr>
              <a:t>Créditos:</a:t>
            </a:r>
            <a:endParaRPr sz="1600">
              <a:solidFill>
                <a:schemeClr val="dk1"/>
              </a:solidFill>
            </a:endParaRPr>
          </a:p>
          <a:p>
            <a:pPr indent="0" lvl="0" marL="0" rtl="0" algn="ctr">
              <a:lnSpc>
                <a:spcPct val="140000"/>
              </a:lnSpc>
              <a:spcBef>
                <a:spcPts val="1800"/>
              </a:spcBef>
              <a:spcAft>
                <a:spcPts val="0"/>
              </a:spcAft>
              <a:buNone/>
            </a:pPr>
            <a:r>
              <a:rPr lang="en-US" sz="1600">
                <a:solidFill>
                  <a:schemeClr val="dk1"/>
                </a:solidFill>
              </a:rPr>
              <a:t>Esta apresentação foi desenvolvida por Ana Sofia Moraes de Aviz, Acadêmica de Medicina da Universidade do Estado do Pará (UEPA), sob orientação de André Luiz de Souza Rodrigues, docente da UEPA. </a:t>
            </a:r>
            <a:endParaRPr sz="1600">
              <a:solidFill>
                <a:schemeClr val="dk1"/>
              </a:solidFill>
            </a:endParaRPr>
          </a:p>
          <a:p>
            <a:pPr indent="0" lvl="0" marL="0" rtl="0" algn="ctr">
              <a:lnSpc>
                <a:spcPct val="140000"/>
              </a:lnSpc>
              <a:spcBef>
                <a:spcPts val="1800"/>
              </a:spcBef>
              <a:spcAft>
                <a:spcPts val="0"/>
              </a:spcAft>
              <a:buNone/>
            </a:pPr>
            <a:r>
              <a:rPr b="1" lang="en-US" sz="1600">
                <a:solidFill>
                  <a:schemeClr val="dk1"/>
                </a:solidFill>
              </a:rPr>
              <a:t>Nota técnica:</a:t>
            </a:r>
            <a:endParaRPr sz="1600">
              <a:solidFill>
                <a:schemeClr val="dk1"/>
              </a:solidFill>
            </a:endParaRPr>
          </a:p>
          <a:p>
            <a:pPr indent="0" lvl="0" marL="0" rtl="0" algn="ctr">
              <a:lnSpc>
                <a:spcPct val="140000"/>
              </a:lnSpc>
              <a:spcBef>
                <a:spcPts val="1800"/>
              </a:spcBef>
              <a:spcAft>
                <a:spcPts val="1800"/>
              </a:spcAft>
              <a:buNone/>
            </a:pPr>
            <a:r>
              <a:rPr lang="en-US" sz="1600">
                <a:solidFill>
                  <a:schemeClr val="dk1"/>
                </a:solidFill>
              </a:rPr>
              <a:t>Este material foi produzido com auxílio de inteligência artificial. A plataforma OpenEvidence foi utilizada para busca de referências, e o programa NotebookLM foi utilizado para transformar o texto desenvolvido pela autora em cartilha digital. </a:t>
            </a:r>
            <a:endParaRPr sz="16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2"/>
          <p:cNvPicPr preferRelativeResize="0"/>
          <p:nvPr/>
        </p:nvPicPr>
        <p:blipFill rotWithShape="1">
          <a:blip r:embed="rId3">
            <a:alphaModFix/>
          </a:blip>
          <a:srcRect b="0" l="0" r="0" t="0"/>
          <a:stretch/>
        </p:blipFill>
        <p:spPr>
          <a:xfrm>
            <a:off x="0" y="38100"/>
            <a:ext cx="16256000" cy="9067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3"/>
          <p:cNvPicPr preferRelativeResize="0"/>
          <p:nvPr/>
        </p:nvPicPr>
        <p:blipFill rotWithShape="1">
          <a:blip r:embed="rId3">
            <a:alphaModFix/>
          </a:blip>
          <a:srcRect b="0" l="0" r="0" t="0"/>
          <a:stretch/>
        </p:blipFill>
        <p:spPr>
          <a:xfrm>
            <a:off x="0" y="38100"/>
            <a:ext cx="16256000" cy="9067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4"/>
          <p:cNvPicPr preferRelativeResize="0"/>
          <p:nvPr/>
        </p:nvPicPr>
        <p:blipFill rotWithShape="1">
          <a:blip r:embed="rId3">
            <a:alphaModFix/>
          </a:blip>
          <a:srcRect b="0" l="0" r="0" t="0"/>
          <a:stretch/>
        </p:blipFill>
        <p:spPr>
          <a:xfrm>
            <a:off x="0" y="38100"/>
            <a:ext cx="16256000" cy="9067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5"/>
          <p:cNvPicPr preferRelativeResize="0"/>
          <p:nvPr/>
        </p:nvPicPr>
        <p:blipFill rotWithShape="1">
          <a:blip r:embed="rId3">
            <a:alphaModFix/>
          </a:blip>
          <a:srcRect b="0" l="0" r="0" t="0"/>
          <a:stretch/>
        </p:blipFill>
        <p:spPr>
          <a:xfrm>
            <a:off x="0" y="38100"/>
            <a:ext cx="16256000" cy="9067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6"/>
          <p:cNvPicPr preferRelativeResize="0"/>
          <p:nvPr/>
        </p:nvPicPr>
        <p:blipFill rotWithShape="1">
          <a:blip r:embed="rId3">
            <a:alphaModFix/>
          </a:blip>
          <a:srcRect b="0" l="0" r="0" t="0"/>
          <a:stretch/>
        </p:blipFill>
        <p:spPr>
          <a:xfrm>
            <a:off x="0" y="38100"/>
            <a:ext cx="16256000" cy="9067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7"/>
          <p:cNvPicPr preferRelativeResize="0"/>
          <p:nvPr/>
        </p:nvPicPr>
        <p:blipFill rotWithShape="1">
          <a:blip r:embed="rId3">
            <a:alphaModFix/>
          </a:blip>
          <a:srcRect b="0" l="0" r="0" t="0"/>
          <a:stretch/>
        </p:blipFill>
        <p:spPr>
          <a:xfrm>
            <a:off x="0" y="38100"/>
            <a:ext cx="16256000" cy="9067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8"/>
          <p:cNvPicPr preferRelativeResize="0"/>
          <p:nvPr/>
        </p:nvPicPr>
        <p:blipFill rotWithShape="1">
          <a:blip r:embed="rId3">
            <a:alphaModFix/>
          </a:blip>
          <a:srcRect b="0" l="0" r="0" t="0"/>
          <a:stretch/>
        </p:blipFill>
        <p:spPr>
          <a:xfrm>
            <a:off x="0" y="38100"/>
            <a:ext cx="16256000" cy="9067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9"/>
          <p:cNvPicPr preferRelativeResize="0"/>
          <p:nvPr/>
        </p:nvPicPr>
        <p:blipFill rotWithShape="1">
          <a:blip r:embed="rId3">
            <a:alphaModFix/>
          </a:blip>
          <a:srcRect b="0" l="0" r="0" t="0"/>
          <a:stretch/>
        </p:blipFill>
        <p:spPr>
          <a:xfrm>
            <a:off x="0" y="0"/>
            <a:ext cx="16255999" cy="9144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