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y="5143500" cx="9144000"/>
  <p:notesSz cx="7559675" cy="10691800"/>
  <p:embeddedFontLst>
    <p:embeddedFont>
      <p:font typeface="Robo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5">
          <p15:clr>
            <a:srgbClr val="747775"/>
          </p15:clr>
        </p15:guide>
        <p15:guide id="2" orient="horz" pos="4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23827B-B372-409E-9E27-21A176D41F28}">
  <a:tblStyle styleId="{C023827B-B372-409E-9E27-21A176D41F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5" orient="horz"/>
        <p:guide pos="4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regular.fntdata"/><Relationship Id="rId50" Type="http://schemas.openxmlformats.org/officeDocument/2006/relationships/slide" Target="slides/slide42.xml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2bf4d6130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d2bf4d6130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2bf4d6130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d2bf4d6130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d2bf4d6130_0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d2bf4d6130_0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08ac68636_0_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08ac68636_0_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2bf4d6130_0_19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d2bf4d6130_0_19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2bf4d6130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d2bf4d6130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d2bf4d6130_0_8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d2bf4d6130_0_8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2bf4d6130_0_1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d2bf4d6130_0_1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d2bf4d6130_0_10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d2bf4d6130_0_10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2bf4d6130_0_2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d2bf4d6130_0_2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08ac68636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08ac68636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2bf4d6130_0_2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d2bf4d6130_0_2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d2bf4d6130_0_25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d2bf4d6130_0_25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d2bf4d6130_0_2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d2bf4d6130_0_2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d2bf4d6130_0_20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d2bf4d6130_0_20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2bf4d6130_0_115:notes"/>
          <p:cNvSpPr/>
          <p:nvPr>
            <p:ph idx="2" type="sldImg"/>
          </p:nvPr>
        </p:nvSpPr>
        <p:spPr>
          <a:xfrm>
            <a:off x="419982" y="801885"/>
            <a:ext cx="671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2" name="Google Shape;452;g2d2bf4d6130_0_115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53" name="Google Shape;453;g2d2bf4d6130_0_115:notes"/>
          <p:cNvSpPr txBox="1"/>
          <p:nvPr/>
        </p:nvSpPr>
        <p:spPr>
          <a:xfrm>
            <a:off x="4282065" y="10155353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d2bf4d6130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d2bf4d6130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d2bf4d6130_1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d2bf4d6130_1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2bf4d6130_1_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d2bf4d6130_1_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2bf4d6130_1_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d2bf4d6130_1_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d2bf4d6130_1_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d2bf4d6130_1_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f79029551_0_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f79029551_0_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2bf4d6130_1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d2bf4d6130_1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d2bf4d6130_1_9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d2bf4d6130_1_9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d2bf4d6130_0_2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d2bf4d6130_0_2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d2bf4d6130_1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d2bf4d6130_1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d2bf4d6130_1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d2bf4d6130_1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d2bf4d6130_1_10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d2bf4d6130_1_10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d2bf4d6130_1_1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d2bf4d6130_1_1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d2bf4d6130_1_1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d2bf4d6130_1_1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d2bf4d6130_1_8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d2bf4d6130_1_8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d2bf4d6130_1_1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d2bf4d6130_1_1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2bf4d6130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2bf4d6130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d2bf4d6130_1_1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d2bf4d6130_1_1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d2bf4d6130_0_28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d2bf4d6130_0_28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2bf4d6130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2bf4d6130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2bf4d6130_0_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2bf4d6130_0_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2bf4d6130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d2bf4d6130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2bf4d6130_0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d2bf4d6130_0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2bf4d6130_0_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d2bf4d6130_0_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7" name="Google Shape;127;p18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5" name="Google Shape;145;p21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3" name="Google Shape;153;p22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1" name="Google Shape;161;p23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5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5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8" name="Google Shape;188;p26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8" name="Google Shape;198;p28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4" name="Google Shape;204;p29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0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0" name="Google Shape;210;p30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7" name="Google Shape;217;p31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2" name="Google Shape;222;p32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7" name="Google Shape;227;p33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4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5" name="Google Shape;235;p34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5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3" name="Google Shape;243;p35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6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6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1" name="Google Shape;251;p36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7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7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7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8" name="Google Shape;258;p37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8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8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8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7" name="Google Shape;267;p38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9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9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9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9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9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9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9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8" name="Google Shape;278;p39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3640" cy="5143320"/>
          </a:xfrm>
          <a:custGeom>
            <a:rect b="b" l="l" r="r" t="t"/>
            <a:pathLst>
              <a:path extrusionOk="0" h="5143500" w="91440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97E"/>
          </a:solidFill>
          <a:ln>
            <a:noFill/>
          </a:ln>
        </p:spPr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2200" y="173520"/>
            <a:ext cx="2571480" cy="359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4902120" y="1682640"/>
            <a:ext cx="1140120" cy="20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9143640" cy="1003680"/>
          </a:xfrm>
          <a:custGeom>
            <a:rect b="b" l="l" r="r" t="t"/>
            <a:pathLst>
              <a:path extrusionOk="0" h="1003935" w="9144000">
                <a:moveTo>
                  <a:pt x="9143999" y="1003499"/>
                </a:moveTo>
                <a:lnTo>
                  <a:pt x="0" y="100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03499"/>
                </a:lnTo>
                <a:close/>
              </a:path>
            </a:pathLst>
          </a:custGeom>
          <a:solidFill>
            <a:srgbClr val="00497E"/>
          </a:solid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0" y="0"/>
            <a:ext cx="9143640" cy="1003680"/>
          </a:xfrm>
          <a:custGeom>
            <a:rect b="b" l="l" r="r" t="t"/>
            <a:pathLst>
              <a:path extrusionOk="0" h="1003935" w="9144000">
                <a:moveTo>
                  <a:pt x="0" y="0"/>
                </a:moveTo>
                <a:lnTo>
                  <a:pt x="9143999" y="0"/>
                </a:lnTo>
                <a:lnTo>
                  <a:pt x="9143999" y="1003499"/>
                </a:lnTo>
                <a:lnTo>
                  <a:pt x="0" y="10034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4"/>
          <p:cNvSpPr txBox="1"/>
          <p:nvPr>
            <p:ph type="title"/>
          </p:nvPr>
        </p:nvSpPr>
        <p:spPr>
          <a:xfrm>
            <a:off x="349920" y="61920"/>
            <a:ext cx="8443440" cy="73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218520" y="1802880"/>
            <a:ext cx="4059360" cy="274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11"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Google Shape;191;p27"/>
          <p:cNvSpPr txBox="1"/>
          <p:nvPr>
            <p:ph idx="10"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400"/>
              <a:buFont typeface="Times New Roman"/>
              <a:buNone/>
              <a:defRPr b="0" sz="1400" strike="noStrike">
                <a:solidFill>
                  <a:srgbClr val="B2B2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cm.unicamp.br/fcm/neuropediatria-conteudo-didatico/exame-neurologico/reflexos-primitivos#galant" TargetMode="External"/><Relationship Id="rId10" Type="http://schemas.openxmlformats.org/officeDocument/2006/relationships/hyperlink" Target="https://www.fcm.unicamp.br/fcm/neuropediatria-conteudo-didatico/exame-neurologico/reflexos-primitivos#marcha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www.fcm.unicamp.br/fcm/neuropediatria-conteudo-didatico/exame-neurologico/reflexos-primitivos#colocacao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cm.unicamp.br/fcm/neuropediatria-conteudo-didatico/exame-neurologico/reflexos-primitivos#moro" TargetMode="External"/><Relationship Id="rId4" Type="http://schemas.openxmlformats.org/officeDocument/2006/relationships/hyperlink" Target="https://www.fcm.unicamp.br/fcm/neuropediatria-conteudo-didatico/exame-neurologico/reflexos-primitivos#succaoReflexa" TargetMode="External"/><Relationship Id="rId9" Type="http://schemas.openxmlformats.org/officeDocument/2006/relationships/hyperlink" Target="https://www.fcm.unicamp.br/fcm/neuropediatria-conteudo-didatico/exame-neurologico/reflexos-primitivos#ApoioPlantar" TargetMode="External"/><Relationship Id="rId5" Type="http://schemas.openxmlformats.org/officeDocument/2006/relationships/hyperlink" Target="https://www.fcm.unicamp.br/fcm/neuropediatria-conteudo-didatico/exame-neurologico/reflexos-primitivos#Busca" TargetMode="External"/><Relationship Id="rId6" Type="http://schemas.openxmlformats.org/officeDocument/2006/relationships/hyperlink" Target="https://www.fcm.unicamp.br/fcm/neuropediatria-conteudo-didatico/exame-neurologico/reflexos-primitivos#cervicalAssim" TargetMode="External"/><Relationship Id="rId7" Type="http://schemas.openxmlformats.org/officeDocument/2006/relationships/hyperlink" Target="https://www.fcm.unicamp.br/fcm/neuropediatria-conteudo-didatico/exame-neurologico/reflexos-primitivos#palmar" TargetMode="External"/><Relationship Id="rId8" Type="http://schemas.openxmlformats.org/officeDocument/2006/relationships/hyperlink" Target="https://www.fcm.unicamp.br/fcm/neuropediatria-conteudo-didatico/exame-neurologico/reflexos-primitivos#planta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sanarmed.com/resumo-de-puericultura-consultas-anamnese-exame-fisico-e-diagnosti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idx="4294967295" type="title"/>
          </p:nvPr>
        </p:nvSpPr>
        <p:spPr>
          <a:xfrm>
            <a:off x="2015850" y="1173775"/>
            <a:ext cx="72135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50">
            <a:noAutofit/>
          </a:bodyPr>
          <a:lstStyle/>
          <a:p>
            <a:pPr indent="0" lvl="0" marL="1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0"/>
              <a:buFont typeface="Arial"/>
              <a:buNone/>
            </a:pPr>
            <a:r>
              <a:rPr b="1" lang="pt-BR" sz="4850">
                <a:solidFill>
                  <a:srgbClr val="FFFFFF"/>
                </a:solidFill>
              </a:rPr>
              <a:t>Oficina Puericultura </a:t>
            </a:r>
            <a:endParaRPr b="1" i="0" sz="48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0"/>
              <a:buFont typeface="Arial"/>
              <a:buNone/>
            </a:pPr>
            <a:r>
              <a:rPr b="1" lang="pt-BR" sz="1850">
                <a:solidFill>
                  <a:srgbClr val="FFFFFF"/>
                </a:solidFill>
              </a:rPr>
              <a:t>  </a:t>
            </a:r>
            <a:endParaRPr b="1" sz="1850">
              <a:solidFill>
                <a:srgbClr val="FFFFFF"/>
              </a:solidFill>
            </a:endParaRPr>
          </a:p>
        </p:txBody>
      </p:sp>
      <p:sp>
        <p:nvSpPr>
          <p:cNvPr id="284" name="Google Shape;284;p40"/>
          <p:cNvSpPr/>
          <p:nvPr/>
        </p:nvSpPr>
        <p:spPr>
          <a:xfrm>
            <a:off x="4022613" y="2182125"/>
            <a:ext cx="1920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00">
            <a:noAutofit/>
          </a:bodyPr>
          <a:lstStyle/>
          <a:p>
            <a:pPr indent="114480" lvl="0" marL="1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BEE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21BBEE"/>
                </a:solidFill>
              </a:rPr>
              <a:t>CAP 3.3</a:t>
            </a:r>
            <a:r>
              <a:rPr b="1" i="0" lang="pt-BR" sz="1800" u="none" cap="none" strike="noStrike">
                <a:solidFill>
                  <a:srgbClr val="21BB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21BB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480" lvl="0" marL="12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BEE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21BBEE"/>
                </a:solidFill>
              </a:rPr>
              <a:t>Setembro/</a:t>
            </a:r>
            <a:r>
              <a:rPr b="1" i="0" lang="pt-BR" sz="1800" u="none" cap="none" strike="noStrike">
                <a:solidFill>
                  <a:srgbClr val="21BBEE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100" y="2563875"/>
            <a:ext cx="2398625" cy="23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/>
        </p:nvSpPr>
        <p:spPr>
          <a:xfrm>
            <a:off x="121075" y="1119225"/>
            <a:ext cx="8912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</a:rPr>
              <a:t>O teste é simples, gratuito e indolor que identifica cardiopatias congênitas em recém-nascidos.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</a:rPr>
              <a:t>Período: </a:t>
            </a: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</a:rPr>
              <a:t>deve ser feito na maternidade até 48h após o nascimento, mas pode ser feito na APS nesse prazo.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highlight>
                  <a:srgbClr val="FFFFFF"/>
                </a:highlight>
              </a:rPr>
              <a:t>Como realizar: </a:t>
            </a: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utilizando um oxímetro na mão direita e o outro em um dos dois membros inferiores: a diferença entre a SpO2 da mão e do membro deve ser menor ou igual a 3% e deve estar acima de 95% em ambos; caso qualquer valor de SpO2 seja inferior a 89%, o teste é positivo; caso qualquer valor de SpO2 esteja entre 90 e 94% ou a diferença entre os membros seja igual ou maior a 4%, deve ser repetido o teste em 1h e 2h e,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se persistir a alteração, o teste é positivo; em caso positivo, realizar avaliação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cardiológica  minuciosa e solicitar ecocardiografia com urgência.</a:t>
            </a:r>
            <a:endParaRPr sz="2100"/>
          </a:p>
        </p:txBody>
      </p:sp>
      <p:sp>
        <p:nvSpPr>
          <p:cNvPr id="348" name="Google Shape;348;p49"/>
          <p:cNvSpPr txBox="1"/>
          <p:nvPr/>
        </p:nvSpPr>
        <p:spPr>
          <a:xfrm>
            <a:off x="264200" y="193600"/>
            <a:ext cx="844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do coraçãozinho</a:t>
            </a:r>
            <a:endParaRPr/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/>
        </p:nvSpPr>
        <p:spPr>
          <a:xfrm>
            <a:off x="158300" y="1203400"/>
            <a:ext cx="87609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R</a:t>
            </a:r>
            <a:r>
              <a:rPr lang="pt-BR" sz="1700"/>
              <a:t>astreia afecções como catarata congênita, glaucoma congênito, retinoblastoma e outras;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Período</a:t>
            </a:r>
            <a:r>
              <a:rPr lang="pt-BR" sz="1700"/>
              <a:t>: ao nascer e d</a:t>
            </a:r>
            <a:r>
              <a:rPr lang="pt-BR" sz="1700">
                <a:solidFill>
                  <a:schemeClr val="dk1"/>
                </a:solidFill>
              </a:rPr>
              <a:t>eve ser repetido com 4, 6, 12 e 24 meses;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Com o auxílio de um oftalmoscópio, preferencialmente em ambiente escuro e a cerca de 40 a 50 cm de distância do rosto da criança, pesquisa-se o reflexo vermelho do fundo do olho, que indica a adequada transparência da córnea e do cristalino.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Em caso de reflexo “branco”, a criança deve ser encaminhada pelo SISREG para CONSULTA EM OFTALMOLOGIA - REFLEXO VERMELHO ALTERADO;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o teste do reflexo vermelho dna suspeita de Retinoblastoma, deve ser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encaminhado também pelo SER para TRIAGEM EM ONCOLOGIA PEDIÁTRICA.</a:t>
            </a:r>
            <a:endParaRPr sz="1700"/>
          </a:p>
        </p:txBody>
      </p:sp>
      <p:sp>
        <p:nvSpPr>
          <p:cNvPr id="355" name="Google Shape;355;p50"/>
          <p:cNvSpPr txBox="1"/>
          <p:nvPr/>
        </p:nvSpPr>
        <p:spPr>
          <a:xfrm>
            <a:off x="264200" y="193600"/>
            <a:ext cx="844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do olhinho</a:t>
            </a:r>
            <a:endParaRPr/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2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/>
        </p:nvSpPr>
        <p:spPr>
          <a:xfrm>
            <a:off x="0" y="1004400"/>
            <a:ext cx="91440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74151"/>
              </a:solidFill>
              <a:highlight>
                <a:srgbClr val="D1D5DB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P</a:t>
            </a: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ossibilita diagnosticar e indicar o tratamento precoce das limitações dos movimentos da língua causadas pela língua presa que podem comprometer as funções exercidas pela língua: sugar, engolir, mastigar e falar.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Período</a:t>
            </a: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:  ao nascer </a:t>
            </a: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até</a:t>
            </a:r>
            <a:r>
              <a:rPr lang="pt-BR" sz="1700">
                <a:solidFill>
                  <a:schemeClr val="dk1"/>
                </a:solidFill>
                <a:highlight>
                  <a:schemeClr val="lt1"/>
                </a:highlight>
              </a:rPr>
              <a:t> 30 dias de vida 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63500" rtl="0" algn="just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O profissional eleva a língua do bebê para verificar se está presa; que avalia o frênulo lingual do bebê, ou seja, a pequena membrana que liga a língua à parte de baixo da boca. Observa o bebê chorando e sugando; A avaliação é feita com base no Protocolo de avaliação do frênulo lingual com escores para bebês.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2" name="Google Shape;362;p51"/>
          <p:cNvSpPr txBox="1"/>
          <p:nvPr/>
        </p:nvSpPr>
        <p:spPr>
          <a:xfrm>
            <a:off x="264200" y="193600"/>
            <a:ext cx="844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da linguinha</a:t>
            </a:r>
            <a:endParaRPr/>
          </a:p>
        </p:txBody>
      </p:sp>
      <p:pic>
        <p:nvPicPr>
          <p:cNvPr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/>
          <p:nvPr/>
        </p:nvSpPr>
        <p:spPr>
          <a:xfrm>
            <a:off x="22350" y="1018500"/>
            <a:ext cx="80286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Deve ser realizado exame físico completo do RN, de maneira cefalocaudal, registrando marcos de crescimento e desenvolvimento, além de alterações da normalidade.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P</a:t>
            </a:r>
            <a:r>
              <a:rPr b="1" lang="pt-BR" sz="1600"/>
              <a:t>eso:</a:t>
            </a:r>
            <a:r>
              <a:rPr lang="pt-BR" sz="1600"/>
              <a:t> Espera-se perda inicial, com recuperação por volta 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do 10º dia após o nascimento.</a:t>
            </a:r>
            <a:r>
              <a:rPr lang="pt-BR" sz="1600">
                <a:solidFill>
                  <a:schemeClr val="dk1"/>
                </a:solidFill>
              </a:rPr>
              <a:t>Utilizar balanças pediátricas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 (tipo “pesa bebê”) até 2 anos de idade (capacidade máxima de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16 Kg). Pesar o bebê sem roupa, sem fralda.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Perímetro Cefálico</a:t>
            </a:r>
            <a:r>
              <a:rPr lang="pt-BR" sz="1600">
                <a:solidFill>
                  <a:schemeClr val="dk1"/>
                </a:solidFill>
              </a:rPr>
              <a:t>: a fita métrica deverá passar pelas partes mais salientes do frontal e do occipital. Essa medida deverá ser aferida até dois anos de idade.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Perímetro Torácico</a:t>
            </a:r>
            <a:r>
              <a:rPr lang="pt-BR" sz="1600">
                <a:solidFill>
                  <a:schemeClr val="dk1"/>
                </a:solidFill>
              </a:rPr>
              <a:t>:  a fita métrica deverá ser posicionada na altura dos mamilos. Deve ser aferido principalmente no primeiro trimestre de vida ou em caso de suspeita de alteração torácica.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Perímetro Abdominal</a:t>
            </a:r>
            <a:r>
              <a:rPr lang="pt-BR" sz="1600">
                <a:solidFill>
                  <a:schemeClr val="dk1"/>
                </a:solidFill>
              </a:rPr>
              <a:t>:  a fita métrica deverá ser posicionada na altura da cicatriz umbilical. Tem importância em caso de sobrepeso ou obesidade ou patologia que cursam com aumento de volume abdominal</a:t>
            </a:r>
            <a:endParaRPr sz="1700"/>
          </a:p>
        </p:txBody>
      </p:sp>
      <p:sp>
        <p:nvSpPr>
          <p:cNvPr id="369" name="Google Shape;369;p52"/>
          <p:cNvSpPr txBox="1"/>
          <p:nvPr/>
        </p:nvSpPr>
        <p:spPr>
          <a:xfrm>
            <a:off x="264200" y="193600"/>
            <a:ext cx="84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"/>
          <p:cNvSpPr/>
          <p:nvPr/>
        </p:nvSpPr>
        <p:spPr>
          <a:xfrm>
            <a:off x="22350" y="0"/>
            <a:ext cx="905256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</a:t>
            </a:r>
            <a:r>
              <a:rPr b="1" lang="pt-BR" sz="2900">
                <a:solidFill>
                  <a:schemeClr val="lt1"/>
                </a:solidFill>
              </a:rPr>
              <a:t>físico</a:t>
            </a:r>
            <a:r>
              <a:rPr b="1" lang="pt-BR" sz="2900">
                <a:solidFill>
                  <a:schemeClr val="lt1"/>
                </a:solidFill>
              </a:rPr>
              <a:t>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371" name="Google Shape;3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025" y="1689252"/>
            <a:ext cx="2101175" cy="13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/>
        </p:nvSpPr>
        <p:spPr>
          <a:xfrm>
            <a:off x="124050" y="1221475"/>
            <a:ext cx="85185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</a:rPr>
              <a:t>Comprimento/Altura</a:t>
            </a:r>
            <a:r>
              <a:rPr lang="pt-BR" sz="1700">
                <a:solidFill>
                  <a:schemeClr val="dk1"/>
                </a:solidFill>
              </a:rPr>
              <a:t>: para crianças até 1 metro utilizar régua antropométrica graduada com uma extremidade fixa e uma móvel.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A cabeça da criança deverá ser mantida pela mãe na extremidade fixa. O profissional deverá então estender as pernas com uma das mãos sobre os joelhos da criança e com a outra mão, guiar a extremidade móvel da régua até a planta dos pés em ângulo reto.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As crianças maiores de um metro deverão ser medidas em balança antropométrica ou régua vertical, na posição ereta, com os calcanhares próximos e a postura vertical alinhada.</a:t>
            </a:r>
            <a:endParaRPr sz="1700"/>
          </a:p>
        </p:txBody>
      </p:sp>
      <p:sp>
        <p:nvSpPr>
          <p:cNvPr id="378" name="Google Shape;378;p53"/>
          <p:cNvSpPr/>
          <p:nvPr/>
        </p:nvSpPr>
        <p:spPr>
          <a:xfrm>
            <a:off x="22350" y="0"/>
            <a:ext cx="905256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 txBox="1"/>
          <p:nvPr/>
        </p:nvSpPr>
        <p:spPr>
          <a:xfrm>
            <a:off x="445325" y="4329503"/>
            <a:ext cx="7109100" cy="75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/>
              <a:t>Os registros em caderneta e prontuário devem ser realizados em todos os atendimentos da criança! </a:t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/>
        </p:nvSpPr>
        <p:spPr>
          <a:xfrm>
            <a:off x="126750" y="1106950"/>
            <a:ext cx="88905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Reflexos primitivos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Reflexo de Moro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Sucção reflexa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Reflexo de busca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Reflexo tônico-cervical assimétrico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Preensão palmar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Preensão plantar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Apoio plantar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Marcha reflexa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Reflexo de Galant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Reflexo da escada ou de colocação (“Placing”)</a:t>
            </a: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86" name="Google Shape;386;p54"/>
          <p:cNvSpPr/>
          <p:nvPr/>
        </p:nvSpPr>
        <p:spPr>
          <a:xfrm>
            <a:off x="76200" y="9700"/>
            <a:ext cx="900684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387" name="Google Shape;387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 txBox="1"/>
          <p:nvPr/>
        </p:nvSpPr>
        <p:spPr>
          <a:xfrm>
            <a:off x="53100" y="1068775"/>
            <a:ext cx="9090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Manobras de Ortolani e Barlow (pesquisa de displasia do quadril);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93" name="Google Shape;393;p55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394" name="Google Shape;394;p55"/>
          <p:cNvPicPr preferRelativeResize="0"/>
          <p:nvPr/>
        </p:nvPicPr>
        <p:blipFill rotWithShape="1">
          <a:blip r:embed="rId3">
            <a:alphaModFix/>
          </a:blip>
          <a:srcRect b="0" l="0" r="60599" t="0"/>
          <a:stretch/>
        </p:blipFill>
        <p:spPr>
          <a:xfrm>
            <a:off x="2197726" y="1672125"/>
            <a:ext cx="3189224" cy="28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/>
        </p:nvSpPr>
        <p:spPr>
          <a:xfrm>
            <a:off x="21750" y="1126050"/>
            <a:ext cx="7076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Atipias de face e </a:t>
            </a:r>
            <a:r>
              <a:rPr lang="pt-BR" sz="1800">
                <a:solidFill>
                  <a:schemeClr val="dk1"/>
                </a:solidFill>
              </a:rPr>
              <a:t>malformações</a:t>
            </a:r>
            <a:r>
              <a:rPr lang="pt-BR" sz="1800">
                <a:solidFill>
                  <a:schemeClr val="dk1"/>
                </a:solidFill>
              </a:rPr>
              <a:t> (síndromes genéticas);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Marcas normais da pele: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mancha mongólica (hipercromia em região lombar e dorsal);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milium sebáceo (pápulas brancas);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lanugo (pelos finos e abundantes);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cianose de extremidades (normal quando regride após aquecimento);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dermatite seborreica neonatal;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01" name="Google Shape;401;p56"/>
          <p:cNvSpPr/>
          <p:nvPr/>
        </p:nvSpPr>
        <p:spPr>
          <a:xfrm>
            <a:off x="21750" y="0"/>
            <a:ext cx="907542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402" name="Google Shape;402;p56"/>
          <p:cNvPicPr preferRelativeResize="0"/>
          <p:nvPr/>
        </p:nvPicPr>
        <p:blipFill rotWithShape="1">
          <a:blip r:embed="rId3">
            <a:alphaModFix/>
          </a:blip>
          <a:srcRect b="4416" l="0" r="11016" t="0"/>
          <a:stretch/>
        </p:blipFill>
        <p:spPr>
          <a:xfrm>
            <a:off x="6935799" y="1078324"/>
            <a:ext cx="1907075" cy="20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088" y="32510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sp>
        <p:nvSpPr>
          <p:cNvPr id="410" name="Google Shape;410;p57"/>
          <p:cNvSpPr txBox="1"/>
          <p:nvPr/>
        </p:nvSpPr>
        <p:spPr>
          <a:xfrm>
            <a:off x="2612700" y="1030600"/>
            <a:ext cx="6376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Marcas da pele alterada: sinais de desidratação; icterícia neonatal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A </a:t>
            </a:r>
            <a:r>
              <a:rPr lang="pt-BR" sz="1600">
                <a:solidFill>
                  <a:schemeClr val="dk1"/>
                </a:solidFill>
              </a:rPr>
              <a:t>icterícia é a manifestação clínica de hiperbilirrubinemia, por elevação da bilirrubina direta ou da indireta. Geralmente é benigna (fisiológica ou do leite materno), mas um quadro patológico pode evoluir inclusive com encefalopatia, devendo ser monitorada.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Exame físico:</a:t>
            </a:r>
            <a:r>
              <a:rPr lang="pt-BR" sz="1600">
                <a:solidFill>
                  <a:schemeClr val="dk1"/>
                </a:solidFill>
              </a:rPr>
              <a:t> além da ectoscopia, realizar digitopressão da pele do RN para detecção visual da icterícia;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Subdiagnóstico na pele negra</a:t>
            </a:r>
            <a:r>
              <a:rPr lang="pt-BR" sz="1600">
                <a:solidFill>
                  <a:schemeClr val="dk1"/>
                </a:solidFill>
              </a:rPr>
              <a:t>: na pele de tons mais escuros, 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icterícia é mais difícil de visualizar à ectoscopia, devendo ter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maior atenção a mucosas e regiões palmares e plantares;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</a:rPr>
              <a:t>Sinais de alarme:</a:t>
            </a:r>
            <a:r>
              <a:rPr lang="pt-BR" sz="1600">
                <a:solidFill>
                  <a:schemeClr val="dk1"/>
                </a:solidFill>
              </a:rPr>
              <a:t> icterícia precoce (&lt; 24h); associação com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anemia, plaquetopenia, perda de peso, letargia, acolia ou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hipocolia; icterícia &gt; 8 dias ou de início tardio (após 7o dia);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icterícia nas zonas 2 (se persistir) ou 3 de Kramer.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11" name="Google Shape;41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" y="1030588"/>
            <a:ext cx="26098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AME   </a:t>
            </a:r>
            <a:endParaRPr b="1" sz="2900" strike="noStrike">
              <a:solidFill>
                <a:schemeClr val="lt1"/>
              </a:solidFill>
            </a:endParaRPr>
          </a:p>
        </p:txBody>
      </p:sp>
      <p:sp>
        <p:nvSpPr>
          <p:cNvPr id="418" name="Google Shape;418;p58"/>
          <p:cNvSpPr txBox="1"/>
          <p:nvPr/>
        </p:nvSpPr>
        <p:spPr>
          <a:xfrm>
            <a:off x="216300" y="1122850"/>
            <a:ext cx="84738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Importante estratégia na redução da mortalidade infantil.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Benefícios</a:t>
            </a:r>
            <a:r>
              <a:rPr lang="pt-BR" sz="1800"/>
              <a:t> que envolvem a mãe, criança, sociedade e o planeta;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Contém mais de 250 substâncias, com predomínio de água, proteínas, carboidratos e lipídios, vitaminas e sais minerais.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• Varia a sua composição de acordo com a idade do bebê, ao longo da mamada e de acordo com o tempo de gestação indo ao encontro das necessidades do recém-nascido e lactente.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• Podemos dizer que temos leites...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19" name="Google Shape;4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/>
        </p:nvSpPr>
        <p:spPr>
          <a:xfrm>
            <a:off x="983075" y="1604400"/>
            <a:ext cx="7731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</a:rPr>
              <a:t>Proporcionar experiências para a organização do processo de trabalho da puericultura nas Unidades de Atenção Primária, com a finalidade de promover a contínua melhoria do acesso e da qualidade no cuidado às crianças no âmbito da CAP 3.3.</a:t>
            </a:r>
            <a:endParaRPr sz="1900"/>
          </a:p>
        </p:txBody>
      </p:sp>
      <p:sp>
        <p:nvSpPr>
          <p:cNvPr id="291" name="Google Shape;291;p41"/>
          <p:cNvSpPr txBox="1"/>
          <p:nvPr/>
        </p:nvSpPr>
        <p:spPr>
          <a:xfrm>
            <a:off x="3072000" y="1951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OBJETIVO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AME   </a:t>
            </a:r>
            <a:endParaRPr b="1" sz="2900" strike="noStrike">
              <a:solidFill>
                <a:schemeClr val="lt1"/>
              </a:solidFill>
            </a:endParaRPr>
          </a:p>
        </p:txBody>
      </p:sp>
      <p:sp>
        <p:nvSpPr>
          <p:cNvPr id="425" name="Google Shape;425;p59"/>
          <p:cNvSpPr txBox="1"/>
          <p:nvPr/>
        </p:nvSpPr>
        <p:spPr>
          <a:xfrm>
            <a:off x="111325" y="1046388"/>
            <a:ext cx="549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Composição do LH durante a mamada: </a:t>
            </a:r>
            <a:endParaRPr sz="1800"/>
          </a:p>
        </p:txBody>
      </p:sp>
      <p:pic>
        <p:nvPicPr>
          <p:cNvPr id="426" name="Google Shape;42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50" y="1508100"/>
            <a:ext cx="7218525" cy="31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AME   </a:t>
            </a:r>
            <a:endParaRPr b="1" sz="2900" strike="noStrike">
              <a:solidFill>
                <a:schemeClr val="lt1"/>
              </a:solidFill>
            </a:endParaRPr>
          </a:p>
        </p:txBody>
      </p:sp>
      <p:sp>
        <p:nvSpPr>
          <p:cNvPr id="433" name="Google Shape;433;p60"/>
          <p:cNvSpPr txBox="1"/>
          <p:nvPr/>
        </p:nvSpPr>
        <p:spPr>
          <a:xfrm>
            <a:off x="85900" y="1116500"/>
            <a:ext cx="589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Composição do LH segundo o tempo de lactação: </a:t>
            </a:r>
            <a:endParaRPr/>
          </a:p>
        </p:txBody>
      </p:sp>
      <p:pic>
        <p:nvPicPr>
          <p:cNvPr id="434" name="Google Shape;43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075" y="1654275"/>
            <a:ext cx="6524300" cy="30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175" y="884025"/>
            <a:ext cx="6620688" cy="41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1"/>
          <p:cNvSpPr/>
          <p:nvPr/>
        </p:nvSpPr>
        <p:spPr>
          <a:xfrm>
            <a:off x="0" y="9545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AME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442" name="Google Shape;44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/>
          <p:nvPr/>
        </p:nvSpPr>
        <p:spPr>
          <a:xfrm>
            <a:off x="226950" y="1650875"/>
            <a:ext cx="8690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Fontanelas (devem estar abertas e normotensas);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Ausculta cardíaca (atenção à sopros) e pulmonar (atenção a sibilos);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Avaliação genital (principalmente palpação testicular) e perianal;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Cordão umbilical (inicialmente gelatinoso, mumificado entre 3º ao 4º dia, desprendido entre 6ºao15º dia).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8" name="Google Shape;448;p62"/>
          <p:cNvSpPr/>
          <p:nvPr/>
        </p:nvSpPr>
        <p:spPr>
          <a:xfrm>
            <a:off x="0" y="0"/>
            <a:ext cx="9144000" cy="922211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solidFill>
                  <a:schemeClr val="lt1"/>
                </a:solidFill>
              </a:rPr>
              <a:t>  Do acolhimento aos 15 dias de vida - Exame físico   </a:t>
            </a:r>
            <a:endParaRPr b="1" sz="2900" strike="noStrike">
              <a:solidFill>
                <a:schemeClr val="lt1"/>
              </a:solidFill>
            </a:endParaRPr>
          </a:p>
        </p:txBody>
      </p:sp>
      <p:pic>
        <p:nvPicPr>
          <p:cNvPr id="449" name="Google Shape;44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/>
          <p:nvPr/>
        </p:nvSpPr>
        <p:spPr>
          <a:xfrm>
            <a:off x="-750" y="0"/>
            <a:ext cx="9145500" cy="976500"/>
          </a:xfrm>
          <a:prstGeom prst="rect">
            <a:avLst/>
          </a:prstGeom>
          <a:solidFill>
            <a:srgbClr val="00497E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510"/>
              </a:srgbClr>
            </a:outerShdw>
          </a:effectLst>
        </p:spPr>
        <p:txBody>
          <a:bodyPr anchorCtr="0" anchor="ctr" bIns="47875" lIns="95775" spcFirstLastPara="1" rIns="95775" wrap="square" tIns="47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pt-BR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Avaliação de risco do RN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3"/>
          <p:cNvSpPr txBox="1"/>
          <p:nvPr/>
        </p:nvSpPr>
        <p:spPr>
          <a:xfrm>
            <a:off x="43300" y="1033803"/>
            <a:ext cx="88566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Requisitos de avaliação de RN de Risco: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Criança residente em área de risco;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Baixo peso ao nascer (inferior a 2.500g);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Prematuridade (menos de 37 semanas gestacionais);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Asfixia grave ou apagar menor do que 7 no 5° minuto;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Internações/intercorrências;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Mãe com menos de 18 anos de idade;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História de morte infantil em irmãos</a:t>
            </a:r>
            <a:r>
              <a:rPr b="0" i="0" lang="pt-B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:\Users\DAPS\Desktop\PC Crian%C3%A7a-\PC Crian%C3%A7a\recomenda%C3%A7%C3%A3o\rn risco.webp" id="457" name="Google Shape;457;p63"/>
          <p:cNvSpPr txBox="1"/>
          <p:nvPr/>
        </p:nvSpPr>
        <p:spPr>
          <a:xfrm>
            <a:off x="155575" y="-108346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2.wp.com/www.cristofoli.com/biosseguranca/wp-content/uploads/2014/03/ID-100141619.jpg" id="458" name="Google Shape;458;p63"/>
          <p:cNvPicPr preferRelativeResize="0"/>
          <p:nvPr/>
        </p:nvPicPr>
        <p:blipFill rotWithShape="1">
          <a:blip r:embed="rId3">
            <a:alphaModFix/>
          </a:blip>
          <a:srcRect b="0" l="-3470" r="3470" t="0"/>
          <a:stretch/>
        </p:blipFill>
        <p:spPr>
          <a:xfrm>
            <a:off x="6139812" y="1848619"/>
            <a:ext cx="2557463" cy="170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Do 1º mês aos 6 meses de vida </a:t>
            </a:r>
            <a:endParaRPr/>
          </a:p>
        </p:txBody>
      </p:sp>
      <p:sp>
        <p:nvSpPr>
          <p:cNvPr id="465" name="Google Shape;465;p64"/>
          <p:cNvSpPr txBox="1"/>
          <p:nvPr/>
        </p:nvSpPr>
        <p:spPr>
          <a:xfrm>
            <a:off x="-387087" y="3192600"/>
            <a:ext cx="930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As visitas pelos ACS devem acontecer mensalmente durante o primeiro ano de vida.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A primeira avaliação em saúde bucal deve ocorrer até o 6º mês de vida (avaliar higiene, uso de bico ou chupeta) 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Caso haja sinais de alarme (clínicos ou sociais), esse intervalo poderá ser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reduzido (vulnerabilidade social, área de risco, ter nascido com menos de 37 semanas).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466" name="Google Shape;46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25" y="1031050"/>
            <a:ext cx="7879325" cy="23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4"/>
          <p:cNvSpPr txBox="1"/>
          <p:nvPr/>
        </p:nvSpPr>
        <p:spPr>
          <a:xfrm>
            <a:off x="5614350" y="3267825"/>
            <a:ext cx="27846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Fonte: Roteiro de Puericultura </a:t>
            </a:r>
            <a:endParaRPr sz="1000"/>
          </a:p>
        </p:txBody>
      </p:sp>
      <p:pic>
        <p:nvPicPr>
          <p:cNvPr id="468" name="Google Shape;46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5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Do 1º mês aos 6 meses de vida </a:t>
            </a:r>
            <a:endParaRPr/>
          </a:p>
        </p:txBody>
      </p:sp>
      <p:sp>
        <p:nvSpPr>
          <p:cNvPr id="475" name="Google Shape;475;p65"/>
          <p:cNvSpPr txBox="1"/>
          <p:nvPr/>
        </p:nvSpPr>
        <p:spPr>
          <a:xfrm>
            <a:off x="0" y="958550"/>
            <a:ext cx="92415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Registro do </a:t>
            </a:r>
            <a:r>
              <a:rPr lang="pt-BR" sz="1800">
                <a:solidFill>
                  <a:schemeClr val="dk1"/>
                </a:solidFill>
              </a:rPr>
              <a:t>resultados</a:t>
            </a:r>
            <a:r>
              <a:rPr lang="pt-BR" sz="1800">
                <a:solidFill>
                  <a:schemeClr val="dk1"/>
                </a:solidFill>
              </a:rPr>
              <a:t> de exames de triagem neonatal, se alterado qual seguimento;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da caderneta de vacinação (registro e atualizações, em </a:t>
            </a:r>
            <a:r>
              <a:rPr b="1" lang="pt-BR" sz="1800">
                <a:solidFill>
                  <a:schemeClr val="dk1"/>
                </a:solidFill>
              </a:rPr>
              <a:t>todas</a:t>
            </a:r>
            <a:r>
              <a:rPr lang="pt-BR" sz="1800">
                <a:solidFill>
                  <a:schemeClr val="dk1"/>
                </a:solidFill>
              </a:rPr>
              <a:t>);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Tipo de alimentação, avaliação de dificuldades. Caso não seja AME, qual idade parou, caso precoce qual o motivo. Em caso de introdução alimentar quais os alimentos introduzidos, quantas </a:t>
            </a:r>
            <a:r>
              <a:rPr lang="pt-BR" sz="1800">
                <a:solidFill>
                  <a:schemeClr val="dk1"/>
                </a:solidFill>
              </a:rPr>
              <a:t>porções</a:t>
            </a:r>
            <a:r>
              <a:rPr lang="pt-BR" sz="1800">
                <a:solidFill>
                  <a:schemeClr val="dk1"/>
                </a:solidFill>
              </a:rPr>
              <a:t> de frutas por dia, se recebe algum alimento industrializado;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Padrão do sono (tempo em 24h, </a:t>
            </a:r>
            <a:r>
              <a:rPr lang="pt-BR" sz="1800">
                <a:solidFill>
                  <a:schemeClr val="dk1"/>
                </a:solidFill>
              </a:rPr>
              <a:t>posição</a:t>
            </a:r>
            <a:r>
              <a:rPr lang="pt-BR" sz="1800">
                <a:solidFill>
                  <a:schemeClr val="dk1"/>
                </a:solidFill>
              </a:rPr>
              <a:t> quando </a:t>
            </a:r>
            <a:r>
              <a:rPr lang="pt-BR" sz="1800">
                <a:solidFill>
                  <a:schemeClr val="dk1"/>
                </a:solidFill>
              </a:rPr>
              <a:t>deitado</a:t>
            </a:r>
            <a:r>
              <a:rPr lang="pt-BR" sz="1800">
                <a:solidFill>
                  <a:schemeClr val="dk1"/>
                </a:solidFill>
              </a:rPr>
              <a:t> no berço)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Fezes (frequência, consistência e cor), cólicas;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Expectativas, medos e afeto entre mãe e/ou pai e bebê, vale observar se a mãe oportuniza o momento da mamada para </a:t>
            </a:r>
            <a:r>
              <a:rPr lang="pt-BR" sz="1800">
                <a:solidFill>
                  <a:schemeClr val="dk1"/>
                </a:solidFill>
              </a:rPr>
              <a:t>aconchegar</a:t>
            </a:r>
            <a:r>
              <a:rPr lang="pt-BR" sz="1800">
                <a:solidFill>
                  <a:schemeClr val="dk1"/>
                </a:solidFill>
              </a:rPr>
              <a:t> e conversar com o bebê;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Orientações de prevenção de acidentes e doenças;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Queixas dos cuidadores </a:t>
            </a:r>
            <a:r>
              <a:rPr b="1" lang="pt-BR" sz="1800">
                <a:solidFill>
                  <a:schemeClr val="dk1"/>
                </a:solidFill>
              </a:rPr>
              <a:t>atualizado</a:t>
            </a:r>
            <a:r>
              <a:rPr lang="pt-BR" sz="1800">
                <a:solidFill>
                  <a:schemeClr val="dk1"/>
                </a:solidFill>
              </a:rPr>
              <a:t>;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Do 1º mês aos 6 meses de vida </a:t>
            </a:r>
            <a:endParaRPr/>
          </a:p>
        </p:txBody>
      </p:sp>
      <p:sp>
        <p:nvSpPr>
          <p:cNvPr id="481" name="Google Shape;481;p66"/>
          <p:cNvSpPr txBox="1"/>
          <p:nvPr/>
        </p:nvSpPr>
        <p:spPr>
          <a:xfrm>
            <a:off x="0" y="1002900"/>
            <a:ext cx="91440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antropométrica (peso, comprimento / altura e PC), anotar no gráfico,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 incluindo em demanda livre;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 exame físico e a anamnese devem ser direcionados para os marcos de cada idade. Devem ser acompanhados em </a:t>
            </a:r>
            <a:r>
              <a:rPr b="1" lang="pt-BR" sz="1800">
                <a:solidFill>
                  <a:schemeClr val="dk1"/>
                </a:solidFill>
              </a:rPr>
              <a:t>todas</a:t>
            </a:r>
            <a:r>
              <a:rPr lang="pt-BR" sz="1800">
                <a:solidFill>
                  <a:schemeClr val="dk1"/>
                </a:solidFill>
              </a:rPr>
              <a:t> 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Sinais de violência;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Desenvolvimento neuropsicomotor (Denver ou similar)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2º mês de vida: Exame ocular (tamanho do globo ocular, pupilas, estrabismo, secreção);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4º e 6º mês: Teste do Reflexo Vermelho;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6º mês: </a:t>
            </a:r>
            <a:r>
              <a:rPr lang="pt-BR" sz="1800">
                <a:solidFill>
                  <a:schemeClr val="dk1"/>
                </a:solidFill>
              </a:rPr>
              <a:t>Introdução</a:t>
            </a:r>
            <a:r>
              <a:rPr lang="pt-BR" sz="1800">
                <a:solidFill>
                  <a:schemeClr val="dk1"/>
                </a:solidFill>
              </a:rPr>
              <a:t> alimentar.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82" name="Google Shape;48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Sinais de Alerta - 1º mês aos 6 meses de vida </a:t>
            </a:r>
            <a:endParaRPr/>
          </a:p>
        </p:txBody>
      </p:sp>
      <p:pic>
        <p:nvPicPr>
          <p:cNvPr id="489" name="Google Shape;48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775" y="1163575"/>
            <a:ext cx="1719275" cy="16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613" y="1165590"/>
            <a:ext cx="1719275" cy="198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7"/>
          <p:cNvPicPr preferRelativeResize="0"/>
          <p:nvPr/>
        </p:nvPicPr>
        <p:blipFill rotWithShape="1">
          <a:blip r:embed="rId6">
            <a:alphaModFix/>
          </a:blip>
          <a:srcRect b="-1612" l="0" r="0" t="11033"/>
          <a:stretch/>
        </p:blipFill>
        <p:spPr>
          <a:xfrm>
            <a:off x="2627688" y="1169450"/>
            <a:ext cx="1813225" cy="24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7"/>
          <p:cNvSpPr txBox="1"/>
          <p:nvPr/>
        </p:nvSpPr>
        <p:spPr>
          <a:xfrm>
            <a:off x="7201775" y="2828400"/>
            <a:ext cx="21051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Secreção Nasal</a:t>
            </a:r>
            <a:endParaRPr sz="1800"/>
          </a:p>
        </p:txBody>
      </p:sp>
      <p:sp>
        <p:nvSpPr>
          <p:cNvPr id="493" name="Google Shape;493;p67"/>
          <p:cNvSpPr txBox="1"/>
          <p:nvPr/>
        </p:nvSpPr>
        <p:spPr>
          <a:xfrm>
            <a:off x="4923613" y="3154150"/>
            <a:ext cx="2105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Cólicas</a:t>
            </a:r>
            <a:endParaRPr sz="1800"/>
          </a:p>
        </p:txBody>
      </p:sp>
      <p:sp>
        <p:nvSpPr>
          <p:cNvPr id="494" name="Google Shape;494;p67"/>
          <p:cNvSpPr txBox="1"/>
          <p:nvPr/>
        </p:nvSpPr>
        <p:spPr>
          <a:xfrm>
            <a:off x="2627700" y="3542375"/>
            <a:ext cx="16761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Engasgos</a:t>
            </a:r>
            <a:endParaRPr sz="1800"/>
          </a:p>
        </p:txBody>
      </p:sp>
      <p:pic>
        <p:nvPicPr>
          <p:cNvPr id="495" name="Google Shape;495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850" y="1169450"/>
            <a:ext cx="2021625" cy="28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7"/>
          <p:cNvSpPr txBox="1"/>
          <p:nvPr/>
        </p:nvSpPr>
        <p:spPr>
          <a:xfrm>
            <a:off x="238850" y="3947450"/>
            <a:ext cx="2075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Vômitos/Golfadas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Sinais de Alerta - 1º mês aos 6 meses de vida </a:t>
            </a:r>
            <a:endParaRPr/>
          </a:p>
        </p:txBody>
      </p:sp>
      <p:sp>
        <p:nvSpPr>
          <p:cNvPr id="502" name="Google Shape;502;p68"/>
          <p:cNvSpPr txBox="1"/>
          <p:nvPr/>
        </p:nvSpPr>
        <p:spPr>
          <a:xfrm>
            <a:off x="288700" y="3316150"/>
            <a:ext cx="21051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Dificuldade de respirar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(FR&gt;50 ou &lt;30)</a:t>
            </a:r>
            <a:endParaRPr sz="1800"/>
          </a:p>
        </p:txBody>
      </p:sp>
      <p:sp>
        <p:nvSpPr>
          <p:cNvPr id="503" name="Google Shape;503;p68"/>
          <p:cNvSpPr txBox="1"/>
          <p:nvPr/>
        </p:nvSpPr>
        <p:spPr>
          <a:xfrm>
            <a:off x="2504563" y="3316150"/>
            <a:ext cx="2105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Febre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4" name="Google Shape;504;p68"/>
          <p:cNvSpPr txBox="1"/>
          <p:nvPr/>
        </p:nvSpPr>
        <p:spPr>
          <a:xfrm>
            <a:off x="4609675" y="3307300"/>
            <a:ext cx="16761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Hipotermia</a:t>
            </a:r>
            <a:r>
              <a:rPr lang="pt-BR" sz="1800"/>
              <a:t> </a:t>
            </a:r>
            <a:endParaRPr sz="1800"/>
          </a:p>
        </p:txBody>
      </p:sp>
      <p:sp>
        <p:nvSpPr>
          <p:cNvPr id="505" name="Google Shape;505;p68"/>
          <p:cNvSpPr txBox="1"/>
          <p:nvPr/>
        </p:nvSpPr>
        <p:spPr>
          <a:xfrm>
            <a:off x="6813850" y="2824900"/>
            <a:ext cx="2075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Convulsões</a:t>
            </a:r>
            <a:endParaRPr sz="1800"/>
          </a:p>
        </p:txBody>
      </p:sp>
      <p:pic>
        <p:nvPicPr>
          <p:cNvPr id="506" name="Google Shape;50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00" y="1163575"/>
            <a:ext cx="1813200" cy="21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575" y="1163575"/>
            <a:ext cx="17335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9680" y="1163575"/>
            <a:ext cx="2020871" cy="21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3850" y="1611950"/>
            <a:ext cx="2208650" cy="121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/>
          <p:nvPr/>
        </p:nvSpPr>
        <p:spPr>
          <a:xfrm>
            <a:off x="0" y="0"/>
            <a:ext cx="9144000" cy="1131506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5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Do acolhimento aos 15 dias de vida   </a:t>
            </a:r>
            <a:endParaRPr b="1" sz="3000" strike="noStrike">
              <a:solidFill>
                <a:schemeClr val="lt1"/>
              </a:solidFill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498900" y="1748750"/>
            <a:ext cx="814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A recomendação para realização do primeiro contato da equipe com o trinômio mãe-pai-bebê (ou qualquer outra formação familiar) é que ele ocorra em até 48h após a alta hospitalar,  pelo ACS ou por médico ou enfermeiro, preferencialmente da equipe de referência.</a:t>
            </a:r>
            <a:endParaRPr sz="2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Deve ser realizada nova consulta nos 15 dias de vida.</a:t>
            </a:r>
            <a:endParaRPr sz="2100"/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9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</a:rPr>
              <a:t> Sinais de Alerta - 1º mês aos 6 meses de vida</a:t>
            </a:r>
            <a:endParaRPr/>
          </a:p>
        </p:txBody>
      </p:sp>
      <p:sp>
        <p:nvSpPr>
          <p:cNvPr id="516" name="Google Shape;516;p69"/>
          <p:cNvSpPr txBox="1"/>
          <p:nvPr/>
        </p:nvSpPr>
        <p:spPr>
          <a:xfrm>
            <a:off x="288700" y="3316150"/>
            <a:ext cx="21051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Hérnia Inguinal</a:t>
            </a:r>
            <a:endParaRPr sz="1800"/>
          </a:p>
        </p:txBody>
      </p:sp>
      <p:pic>
        <p:nvPicPr>
          <p:cNvPr id="517" name="Google Shape;5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75" y="1251175"/>
            <a:ext cx="1735458" cy="20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9"/>
          <p:cNvPicPr preferRelativeResize="0"/>
          <p:nvPr/>
        </p:nvPicPr>
        <p:blipFill rotWithShape="1">
          <a:blip r:embed="rId4">
            <a:alphaModFix/>
          </a:blip>
          <a:srcRect b="5900" l="0" r="4571" t="0"/>
          <a:stretch/>
        </p:blipFill>
        <p:spPr>
          <a:xfrm>
            <a:off x="2590525" y="1251175"/>
            <a:ext cx="1959675" cy="20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9"/>
          <p:cNvSpPr txBox="1"/>
          <p:nvPr/>
        </p:nvSpPr>
        <p:spPr>
          <a:xfrm>
            <a:off x="2590525" y="3316150"/>
            <a:ext cx="21051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Hérnia Umbilical</a:t>
            </a:r>
            <a:endParaRPr sz="1800"/>
          </a:p>
        </p:txBody>
      </p:sp>
      <p:pic>
        <p:nvPicPr>
          <p:cNvPr id="520" name="Google Shape;52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6100" y="1189100"/>
            <a:ext cx="2404491" cy="21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9"/>
          <p:cNvSpPr txBox="1"/>
          <p:nvPr/>
        </p:nvSpPr>
        <p:spPr>
          <a:xfrm>
            <a:off x="5076100" y="3316150"/>
            <a:ext cx="31455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Ausculta Pulmonar Alterada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/>
          <p:nvPr/>
        </p:nvSpPr>
        <p:spPr>
          <a:xfrm>
            <a:off x="0" y="0"/>
            <a:ext cx="908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Marcos do Desenvolvimento</a:t>
            </a:r>
            <a:r>
              <a:rPr b="1" lang="pt-BR" sz="3000">
                <a:solidFill>
                  <a:schemeClr val="lt1"/>
                </a:solidFill>
              </a:rPr>
              <a:t> - 1º mês aos 6 meses de vida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70"/>
          <p:cNvSpPr txBox="1"/>
          <p:nvPr/>
        </p:nvSpPr>
        <p:spPr>
          <a:xfrm>
            <a:off x="6782825" y="4384275"/>
            <a:ext cx="2093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Caderneta da Criança página 81</a:t>
            </a:r>
            <a:endParaRPr sz="800"/>
          </a:p>
        </p:txBody>
      </p:sp>
      <p:pic>
        <p:nvPicPr>
          <p:cNvPr id="529" name="Google Shape;52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08188"/>
            <a:ext cx="8991601" cy="31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1"/>
          <p:cNvSpPr txBox="1"/>
          <p:nvPr/>
        </p:nvSpPr>
        <p:spPr>
          <a:xfrm>
            <a:off x="0" y="0"/>
            <a:ext cx="908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Marcos do Desenvolvimento - 1º mês aos 6 meses de vida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35" name="Google Shape;53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00" y="1503325"/>
            <a:ext cx="8891900" cy="4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00" y="1975375"/>
            <a:ext cx="8891901" cy="2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1"/>
          <p:cNvSpPr txBox="1"/>
          <p:nvPr/>
        </p:nvSpPr>
        <p:spPr>
          <a:xfrm>
            <a:off x="6782825" y="4648875"/>
            <a:ext cx="2093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Caderneta da Criança página 81</a:t>
            </a:r>
            <a:endParaRPr sz="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Do 6º mês aos 12 meses de vida </a:t>
            </a:r>
            <a:endParaRPr/>
          </a:p>
        </p:txBody>
      </p:sp>
      <p:sp>
        <p:nvSpPr>
          <p:cNvPr id="543" name="Google Shape;543;p72"/>
          <p:cNvSpPr txBox="1"/>
          <p:nvPr/>
        </p:nvSpPr>
        <p:spPr>
          <a:xfrm>
            <a:off x="0" y="1055300"/>
            <a:ext cx="9144000" cy="3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da caderneta de vacinação (registro e atualizações)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Tipo de alimentação, introdução alimentar;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Padrão do sono e fezes (frequência, consistência e cor);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Expectativas, medos e afeto entre mãe e/ou pai e bebê;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Sinais de violência;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Orientações de prevenção de acidentes e doenças (link sugestivo);</a:t>
            </a:r>
            <a:r>
              <a:rPr lang="pt-B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Queixas dos cuidadores atualizado;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antropométrica (peso, comprimento / altura e PC);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 exame físico e a anamnese devem ser direcionados para os marcos de cada idade. Devem ser acompanhados em todas 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Desenvolvimento neuropsicomotor (Denver ou similar)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12º mês: Teste do Reflexo Vermelho;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44" name="Google Shape;54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375" y="2124213"/>
            <a:ext cx="13525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3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Do 6º mês aos 12 meses de vida </a:t>
            </a:r>
            <a:endParaRPr/>
          </a:p>
        </p:txBody>
      </p:sp>
      <p:pic>
        <p:nvPicPr>
          <p:cNvPr id="552" name="Google Shape;55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200" y="974150"/>
            <a:ext cx="7003975" cy="4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3"/>
          <p:cNvSpPr txBox="1"/>
          <p:nvPr/>
        </p:nvSpPr>
        <p:spPr>
          <a:xfrm rot="5400631">
            <a:off x="6377229" y="2528782"/>
            <a:ext cx="3267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Fonte: Guia alimentar para crianças menores de 02 anos </a:t>
            </a:r>
            <a:endParaRPr sz="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4"/>
          <p:cNvSpPr txBox="1"/>
          <p:nvPr/>
        </p:nvSpPr>
        <p:spPr>
          <a:xfrm>
            <a:off x="0" y="0"/>
            <a:ext cx="908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Marcos do Desenvolvimento</a:t>
            </a:r>
            <a:r>
              <a:rPr b="1" lang="pt-BR" sz="3000">
                <a:solidFill>
                  <a:schemeClr val="lt1"/>
                </a:solidFill>
              </a:rPr>
              <a:t> - 6º mês a 12º mês de vida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9" name="Google Shape;559;p74"/>
          <p:cNvSpPr txBox="1"/>
          <p:nvPr/>
        </p:nvSpPr>
        <p:spPr>
          <a:xfrm>
            <a:off x="6939450" y="4199425"/>
            <a:ext cx="2093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Caderneta da Criança página 82</a:t>
            </a:r>
            <a:endParaRPr sz="800"/>
          </a:p>
        </p:txBody>
      </p:sp>
      <p:sp>
        <p:nvSpPr>
          <p:cNvPr id="560" name="Google Shape;560;p74"/>
          <p:cNvSpPr/>
          <p:nvPr/>
        </p:nvSpPr>
        <p:spPr>
          <a:xfrm>
            <a:off x="4638875" y="1278850"/>
            <a:ext cx="532200" cy="20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4"/>
          <p:cNvSpPr/>
          <p:nvPr/>
        </p:nvSpPr>
        <p:spPr>
          <a:xfrm>
            <a:off x="1206900" y="4521800"/>
            <a:ext cx="7103400" cy="5304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/>
              <a:t>Caso a criança tenha nascido prematura, é preciso corrigir a sua idade, diminuindo da idade atual o tempo que faltou para completar 40 semanas ou 9 meses de gestação.</a:t>
            </a:r>
            <a:endParaRPr i="1"/>
          </a:p>
        </p:txBody>
      </p:sp>
      <p:pic>
        <p:nvPicPr>
          <p:cNvPr id="562" name="Google Shape;56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" y="1047300"/>
            <a:ext cx="8983574" cy="31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5"/>
          <p:cNvSpPr txBox="1"/>
          <p:nvPr/>
        </p:nvSpPr>
        <p:spPr>
          <a:xfrm>
            <a:off x="0" y="1055300"/>
            <a:ext cx="9144000" cy="3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da caderneta de vacinação (registro e atualizações)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Tipo de alimentação, </a:t>
            </a:r>
            <a:r>
              <a:rPr lang="pt-BR" sz="1800">
                <a:solidFill>
                  <a:schemeClr val="dk1"/>
                </a:solidFill>
              </a:rPr>
              <a:t>frequência</a:t>
            </a:r>
            <a:r>
              <a:rPr lang="pt-BR" sz="1800">
                <a:solidFill>
                  <a:schemeClr val="dk1"/>
                </a:solidFill>
              </a:rPr>
              <a:t>, escolhas, hábitos e ingesta </a:t>
            </a:r>
            <a:r>
              <a:rPr lang="pt-BR" sz="1800">
                <a:solidFill>
                  <a:schemeClr val="dk1"/>
                </a:solidFill>
              </a:rPr>
              <a:t>hídrica</a:t>
            </a:r>
            <a:r>
              <a:rPr lang="pt-BR" sz="1800">
                <a:solidFill>
                  <a:schemeClr val="dk1"/>
                </a:solidFill>
              </a:rPr>
              <a:t>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Afeto entre mãe e/ou pai e bebê;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Orientações de prevenção de acidentes e doenças;</a:t>
            </a:r>
            <a:r>
              <a:rPr lang="pt-B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Sinais de violência;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Queixas dos cuidadores atualizado;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Avaliação antropométrica (peso, comprimento / altura e PC)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O exame físico e a anamnese devem ser direcionados para os marcos de cada idade. Devem ser acompanhados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Desenvolvimento neuropsicomotor (Denver ou similar) em </a:t>
            </a:r>
            <a:r>
              <a:rPr b="1" lang="pt-BR" sz="1800">
                <a:solidFill>
                  <a:schemeClr val="dk1"/>
                </a:solidFill>
              </a:rPr>
              <a:t>todas </a:t>
            </a:r>
            <a:r>
              <a:rPr lang="pt-BR" sz="1800">
                <a:solidFill>
                  <a:schemeClr val="dk1"/>
                </a:solidFill>
              </a:rPr>
              <a:t>as consultas;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pt-BR" sz="1800">
                <a:solidFill>
                  <a:schemeClr val="dk1"/>
                </a:solidFill>
              </a:rPr>
              <a:t>24º mês: Teste do Reflexo Vermelho;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68" name="Google Shape;56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5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De 1 ano aos 2 anos de vida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/>
          <p:nvPr/>
        </p:nvSpPr>
        <p:spPr>
          <a:xfrm>
            <a:off x="0" y="0"/>
            <a:ext cx="908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Marcos do Desenvolvimento - 1 ano aos 2 anos de vida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5" name="Google Shape;575;p76"/>
          <p:cNvSpPr txBox="1"/>
          <p:nvPr/>
        </p:nvSpPr>
        <p:spPr>
          <a:xfrm rot="-5400000">
            <a:off x="7804700" y="2837125"/>
            <a:ext cx="22674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/>
              <a:t>Fonte: Caderneta da Criança página 82 e 83</a:t>
            </a:r>
            <a:endParaRPr sz="800"/>
          </a:p>
        </p:txBody>
      </p:sp>
      <p:sp>
        <p:nvSpPr>
          <p:cNvPr id="576" name="Google Shape;576;p76"/>
          <p:cNvSpPr/>
          <p:nvPr/>
        </p:nvSpPr>
        <p:spPr>
          <a:xfrm>
            <a:off x="4638875" y="1278850"/>
            <a:ext cx="532200" cy="20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00" y="1139475"/>
            <a:ext cx="8533866" cy="23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641085"/>
            <a:ext cx="8313776" cy="133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33727" y="3503836"/>
            <a:ext cx="18673" cy="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90149" y="3503836"/>
            <a:ext cx="14651" cy="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600" y="1003475"/>
            <a:ext cx="893700" cy="1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4025" y="3506063"/>
            <a:ext cx="536850" cy="1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7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</a:t>
            </a:r>
            <a:r>
              <a:rPr b="1" lang="pt-BR" sz="3000">
                <a:solidFill>
                  <a:schemeClr val="lt1"/>
                </a:solidFill>
              </a:rPr>
              <a:t>Estímulos</a:t>
            </a:r>
            <a:r>
              <a:rPr b="1" lang="pt-BR" sz="3000">
                <a:solidFill>
                  <a:schemeClr val="lt1"/>
                </a:solidFill>
              </a:rPr>
              <a:t> ao “brincar”</a:t>
            </a:r>
            <a:endParaRPr/>
          </a:p>
        </p:txBody>
      </p:sp>
      <p:pic>
        <p:nvPicPr>
          <p:cNvPr id="589" name="Google Shape;58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75" y="1128075"/>
            <a:ext cx="4245851" cy="28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550" y="1009950"/>
            <a:ext cx="223837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8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</a:rPr>
              <a:t> Estímulos ao “brincar”</a:t>
            </a:r>
            <a:endParaRPr/>
          </a:p>
        </p:txBody>
      </p:sp>
      <p:pic>
        <p:nvPicPr>
          <p:cNvPr id="597" name="Google Shape;59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850" y="1043675"/>
            <a:ext cx="6091426" cy="40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/>
        </p:nvSpPr>
        <p:spPr>
          <a:xfrm>
            <a:off x="300800" y="1217800"/>
            <a:ext cx="84594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pt-BR" sz="1900"/>
              <a:t>Informações acerca do p</a:t>
            </a:r>
            <a:r>
              <a:rPr lang="pt-BR" sz="1900"/>
              <a:t>ré-natal (onde e como foi realizado, incluindo tratamentos);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pt-BR" sz="1900"/>
              <a:t>Local, tipo de parto e intercorrências durante o parto;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pt-BR" sz="1900"/>
              <a:t>Idade gestacional, antropometria e Apgar ao nascer;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pt-BR" sz="1900"/>
              <a:t>Exames de triagem neonatal e vacinação realizados;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Tipo de alimentação desde o parto;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Padrão do sono e fezes (frequência, consistência e cor);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Expectativas, medos e afeto entre mãe e/ou pai e bebê;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Estrutura do lar e dinâmica familiar;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Queixas dos cuidadores sobre o RN (amarelidão, escamação,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pt-BR" sz="1900">
                <a:solidFill>
                  <a:schemeClr val="dk1"/>
                </a:solidFill>
              </a:rPr>
              <a:t>vermelhidão, aumento mamário e saída de leite)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5" name="Google Shape;305;p43"/>
          <p:cNvSpPr/>
          <p:nvPr/>
        </p:nvSpPr>
        <p:spPr>
          <a:xfrm>
            <a:off x="0" y="0"/>
            <a:ext cx="9144000" cy="1131506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5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chemeClr val="lt1"/>
                </a:solidFill>
              </a:rPr>
              <a:t>  Do acolhimento aos 15 dias de vida  - Anamnese </a:t>
            </a:r>
            <a:r>
              <a:rPr b="1" lang="pt-BR" sz="3000">
                <a:solidFill>
                  <a:schemeClr val="lt1"/>
                </a:solidFill>
              </a:rPr>
              <a:t>  </a:t>
            </a:r>
            <a:endParaRPr b="1" sz="3000" strike="noStrike">
              <a:solidFill>
                <a:schemeClr val="lt1"/>
              </a:solidFill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9"/>
          <p:cNvSpPr txBox="1"/>
          <p:nvPr/>
        </p:nvSpPr>
        <p:spPr>
          <a:xfrm>
            <a:off x="0" y="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Estímulos ao “brincar”</a:t>
            </a:r>
            <a:endParaRPr/>
          </a:p>
        </p:txBody>
      </p:sp>
      <p:pic>
        <p:nvPicPr>
          <p:cNvPr id="603" name="Google Shape;60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50" y="1091550"/>
            <a:ext cx="8459274" cy="38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0"/>
          <p:cNvSpPr txBox="1"/>
          <p:nvPr/>
        </p:nvSpPr>
        <p:spPr>
          <a:xfrm>
            <a:off x="346400" y="1155325"/>
            <a:ext cx="8447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Brasil. Ministério da Saúde. Secretaria de Atenção à Saúde. Departamento de Ações Programáticas e Estratégicas. Atenção à saúde do recém-nascido: guia para os profissionais de saúde / Ministério da Saúde, Secretaria de Atenção à Saúde, Departamento de Ações Programáticas e Estratégicas. – Brasília : Ministério da Saúde, 2011.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https://sanarmed.com/resumo-de-puericultura-consultas-anamnese-exame-fisico-e-diagnosti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Ribeirão Preto. Secretaria da Saúde de Ribeirão Preto. Protocolo de Atenção Integral à Saúde da Criança. Secretaria Municipal de Saúde, Departamento de Planejamento em Saúde, 2023 p.145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BRASIL. Ministério da Saúde . Caderneta de saúde da criança - menino. 5 ed. Brasília: Ministério da Saúde, 2022. 112p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BRASIL. Ministério da Saúde . Caderneta de saúde da criança - menina. 5 ed. Brasília: Ministério da Saúde, 2022. 112p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10" name="Google Shape;610;p80"/>
          <p:cNvSpPr/>
          <p:nvPr/>
        </p:nvSpPr>
        <p:spPr>
          <a:xfrm>
            <a:off x="0" y="0"/>
            <a:ext cx="9144000" cy="1093572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5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Referências </a:t>
            </a:r>
            <a:endParaRPr b="1" sz="3000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1"/>
          <p:cNvSpPr/>
          <p:nvPr/>
        </p:nvSpPr>
        <p:spPr>
          <a:xfrm>
            <a:off x="0" y="0"/>
            <a:ext cx="9143640" cy="5143320"/>
          </a:xfrm>
          <a:custGeom>
            <a:rect b="b" l="l" r="r" t="t"/>
            <a:pathLst>
              <a:path extrusionOk="0" h="5143500" w="91440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</p:sp>
      <p:pic>
        <p:nvPicPr>
          <p:cNvPr id="616" name="Google Shape;61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6200" y="1920960"/>
            <a:ext cx="3171600" cy="94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/>
        </p:nvSpPr>
        <p:spPr>
          <a:xfrm>
            <a:off x="0" y="1053925"/>
            <a:ext cx="8911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Triagem neonatal:  é um conjunto de ações preventivas, responsável por identificar precocemente indivíduos com doenças metabólicas, genéticas, enzimáticas e endocrinológicas, para que estes possam ser tratados em tempo oportuno, evitando as sequelas e até mesmo a morte.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Período ideal de Coleta: Entre o 3º e o 5º dia de vida após a primeira mamada ou qualquer tipo de alimentação.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Fases </a:t>
            </a:r>
            <a:r>
              <a:rPr lang="pt-BR"/>
              <a:t>até</a:t>
            </a:r>
            <a:r>
              <a:rPr lang="pt-BR"/>
              <a:t>  o </a:t>
            </a:r>
            <a:r>
              <a:rPr lang="pt-BR"/>
              <a:t>diagnóstico</a:t>
            </a:r>
            <a:r>
              <a:rPr lang="pt-BR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Diagnóstico Presuntivo: Refere-se à interpretação de correlações clínicas e/ou clínico laboratoriais ,obtidas por utilização dos testes de triagem.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Diagnóstico Definitivo : Refere-se à constatação da presença do distúrbio ou doença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Tratamento e Acompanhamento dos casos diagnosticados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0" y="0"/>
            <a:ext cx="9144000" cy="1131506"/>
          </a:xfrm>
          <a:custGeom>
            <a:rect b="b" l="l" r="r" t="t"/>
            <a:pathLst>
              <a:path extrusionOk="0" h="523240" w="9144000">
                <a:moveTo>
                  <a:pt x="9143999" y="523199"/>
                </a:moveTo>
                <a:lnTo>
                  <a:pt x="0" y="523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23199"/>
                </a:lnTo>
                <a:close/>
              </a:path>
            </a:pathLst>
          </a:custGeom>
          <a:solidFill>
            <a:srgbClr val="004A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pt-BR" sz="2500" u="none" cap="none" strike="noStrike">
                <a:solidFill>
                  <a:schemeClr val="lt1"/>
                </a:solidFill>
              </a:rPr>
              <a:t>            </a:t>
            </a:r>
            <a:endParaRPr b="1" i="0" sz="25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 </a:t>
            </a:r>
            <a:endParaRPr b="1" sz="3000" strike="noStrike">
              <a:solidFill>
                <a:schemeClr val="lt1"/>
              </a:solidFill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45"/>
          <p:cNvGraphicFramePr/>
          <p:nvPr/>
        </p:nvGraphicFramePr>
        <p:xfrm>
          <a:off x="97538" y="98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{C023827B-B372-409E-9E27-21A176D41F28}</a:tableStyleId>
              </a:tblPr>
              <a:tblGrid>
                <a:gridCol w="3888150"/>
                <a:gridCol w="5060775"/>
              </a:tblGrid>
              <a:tr h="414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</a:rPr>
                        <a:t>Rastreios realizados após novembro/23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1. fenilcetonúria;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2. hipotireoidismo congênito;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3. doença falciforme e outras hemoglobinopatias;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4. fibrose cística;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5. hiperplasia adrenal congênita;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6. deficiência de biotinidase;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7. toxoplasmose congênita;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8. Galactosemia;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9. Deficiência de G6PD;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10. Homocistinúria clássica (HCU);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11. Doença da Urina do Xarope do Bordo (MSUD);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12. Citrulinemia tipo I (CIT 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13. Acidúriaargininosuccínica (ASA);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14. Tirosinemia tipo I (TYR 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15. Argininemia (ARG);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16. Citrulinemia tipo II (CIT II);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17. Tirosinemia tipo II (TYR II);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18. Tirosinemia tipo III (TYR III);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19. Hiperfenilalaninemia (HPHE);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20. Hipermetioninemia (HMET) 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21. Defeitos da biosintese do cofator da biopterina;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22. Defeitos da regeneração do cofator da biopterina;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23. Hiperglicinemia não cetótica;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24. Hiperornitinemia (Defic de ornitina aminotransferase);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25. Síndrome HHH (hiperornitinemia- hiperamonemia-homocitrulinúria);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26. Hiperprolinemia tipo II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27. Deficiência de Acil-CoAdesidrogenase de cadeia muito longa (VLCAD);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28. Deficiência de Acil-CoAdesidrogenase de cadeia longa (LCHAD);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29. Deficiência de proteína trifuncional mitocondrial (TFP);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30. Deficiência de Acil-CoAdesidrogenase de cadeia média (MCAD);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31. Deficiência primária de carnitina (CUD);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32. Deficiência de acil-CoAdesidrogenase de cadeia curta (SCAD);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33. Deficiência de L-3-hidroxiacil-CoA desidrogenase de cadeia média/curta (M/SCHAD);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34. Deficiência múltipla na desidrogenação de acil- CoA (MADD) ou Acidúriaglutárica tipo II (GA-II);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35. Deficiência de cetoacil-CoAtiolase de cadeia média (MCAT);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36. Deficiência de 2,4 dienoil-CoAredutase (DE RED);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37. Deficiência de carnitinapalmitoiltransferase I (CPT 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38. Deficiência de carnitinapalmitoiltransferase II (CPT II);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39. Deficiência de carnitina-acilcarnitinatranslocase (CACT);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40. Acidúriaglutárica tipo I (GA-I);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41. Acidúriametilmalônica (MMA);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42. Acidúriaisovalérica (IA);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43. Acidúriapropiônica (PA);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44. Acidúriahidroximetilglutárica (HMG-CoA);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45. Deficiência de 3-metilcrotonil-CoA carboxilase (3-MCC);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46. Deficiência multipla de carboxilase (MCD);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47. Deficiência de cobalamina A e B (Cbl A,B);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48. Deficiência de beta-cetotiolase (BKT);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49. Distúrbios da cobalamina C e D (Cbl C,D);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50. Acidúriamalônica (MAL);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51. Deficiência de isobutiril-CoAdesidrogenase (IBG);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52. Acidúria 2-metil-3- hidroxibutírica (2M3HBA);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53. Deficiência de 2-metilbutiril-CoA desidrogenase (2MBG);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dk1"/>
                          </a:solidFill>
                        </a:rPr>
                        <a:t>54. Acidúria 3-metilglutacônica (3MGA)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9" name="Google Shape;319;p45"/>
          <p:cNvSpPr txBox="1"/>
          <p:nvPr/>
        </p:nvSpPr>
        <p:spPr>
          <a:xfrm>
            <a:off x="763425" y="101200"/>
            <a:ext cx="717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teste do pezinho</a:t>
            </a:r>
            <a:endParaRPr/>
          </a:p>
        </p:txBody>
      </p:sp>
      <p:pic>
        <p:nvPicPr>
          <p:cNvPr id="320" name="Google Shape;3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225" y="406513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6"/>
          <p:cNvSpPr txBox="1"/>
          <p:nvPr/>
        </p:nvSpPr>
        <p:spPr>
          <a:xfrm>
            <a:off x="0" y="985025"/>
            <a:ext cx="91440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Fluxo de coleta especial: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pt-BR" sz="1500"/>
              <a:t>Crianças prematuras, em especial com menos de 37 semanas e/ou peso abaixo de 2.000kg.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/>
              <a:t>1ª coleta</a:t>
            </a:r>
            <a:r>
              <a:rPr lang="pt-BR" sz="1500"/>
              <a:t> - deverá ser obtida por punção venosa logo na admissão do recém-nascido pré-termo à Unidade de Terapia Intensiva Neonatal (UTI Neo), antes da utilização de nutrição parenteral, transfusão de hemoderivados e/ou início de tratamento intensivo com esteroides, aminas vasoativas, antibióticos, etc..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/>
              <a:t>2ª coleta</a:t>
            </a:r>
            <a:r>
              <a:rPr lang="pt-BR" sz="1500"/>
              <a:t> - deverá ser obtida entre 48 e 72 horas de vida do RN que se mantém internado, também por punção venosa, independentemente de sua condição clínica;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/>
              <a:t>3ª coleta</a:t>
            </a:r>
            <a:r>
              <a:rPr lang="pt-BR" sz="1500"/>
              <a:t> – deverá ser obtida logo à alta do RN ou aos 28 dias de vida do bebê retido em hospital, o que ocorrer primeiro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Nos casos de recém-nascidos (RNs) pré-termos (menores 37 semanas, em especial 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com menos de 34 semanas e/ou peso abaixo de 2.000g) é recomendada a coleta de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 sangue venoso periférico.</a:t>
            </a:r>
            <a:endParaRPr/>
          </a:p>
        </p:txBody>
      </p:sp>
      <p:sp>
        <p:nvSpPr>
          <p:cNvPr id="327" name="Google Shape;327;p46"/>
          <p:cNvSpPr txBox="1"/>
          <p:nvPr/>
        </p:nvSpPr>
        <p:spPr>
          <a:xfrm>
            <a:off x="806275" y="176325"/>
            <a:ext cx="765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do pezinho</a:t>
            </a:r>
            <a:endParaRPr/>
          </a:p>
        </p:txBody>
      </p:sp>
      <p:pic>
        <p:nvPicPr>
          <p:cNvPr id="328" name="Google Shape;3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100" y="4052600"/>
            <a:ext cx="1014700" cy="1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/>
        </p:nvSpPr>
        <p:spPr>
          <a:xfrm>
            <a:off x="0" y="983125"/>
            <a:ext cx="9144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2) </a:t>
            </a:r>
            <a:r>
              <a:rPr lang="pt-BR" sz="1700">
                <a:solidFill>
                  <a:schemeClr val="dk1"/>
                </a:solidFill>
              </a:rPr>
              <a:t>Crianças com transfusão sanguínea: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Se o bebê nasce, faz a 1ª coleta do teste do pezinho e recebe transfusão sanguínea após a 1ª coleta, segue o fluxo normal para análise dos exames.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Se o bebê nasce, não realiza a coleta do teste pezinho e recebe transfusão sanguínea. A Unidade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de saúde realiza a 1ª coleta e agenda o retorno após 120 dias da transfusão sanguínea, para a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realização da 2ª coleta.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Crianças com idade superior a 30 dias de vida (diagnóstico tardio) devem ser consideradas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como uma condição de exceção por se tratar de um exame fora do período neonatal.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A criança que não tenha realizado o “teste do pezinho” no período neonatal,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 deverá ser avaliada pelo serviço médico, para orientação e investigação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 diagnóstica específica.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7"/>
          <p:cNvSpPr txBox="1"/>
          <p:nvPr/>
        </p:nvSpPr>
        <p:spPr>
          <a:xfrm>
            <a:off x="806275" y="176325"/>
            <a:ext cx="765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do pezinho</a:t>
            </a:r>
            <a:endParaRPr/>
          </a:p>
        </p:txBody>
      </p:sp>
      <p:pic>
        <p:nvPicPr>
          <p:cNvPr id="335" name="Google Shape;3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041112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/>
        </p:nvSpPr>
        <p:spPr>
          <a:xfrm>
            <a:off x="253525" y="1141950"/>
            <a:ext cx="84072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rgbClr val="FFFFFF"/>
                </a:highlight>
              </a:rPr>
              <a:t>O exame identifica problemas auditivos no recém-nascido. Desde 2010 é determinado por lei que nenhuma criança saia da maternidade sem ter feito o teste, que é gratuito. As crianças nascidas fora do ambiente hospitalar devem fazê-lo antes de completarem 3 meses de vida.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Período ideal: 2º ou 3º dia  de vida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Caso de maternidade que não seja da rede municipal e não tenha feito o exame, deverá ser encaminhado antes do 30º dia via SISREG para TESTE DA ORELHINHA; após o primeiro mês, se não tiver sido feita a triagem, o RN deverá ser acompanhado pela eSF monitorando marcos de desenvolvimento auditivo; RN com IRDA ou com suspeita de déficit auditivo deverão ser encaminhados para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REABILITAÇÃO AUDITIVA via SISREG.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41" name="Google Shape;341;p48"/>
          <p:cNvSpPr txBox="1"/>
          <p:nvPr/>
        </p:nvSpPr>
        <p:spPr>
          <a:xfrm>
            <a:off x="806275" y="176325"/>
            <a:ext cx="765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</a:rPr>
              <a:t>  Triagem neonatal   -  teste da orelinha</a:t>
            </a:r>
            <a:endParaRPr/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75" y="4107087"/>
            <a:ext cx="1036425" cy="10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