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8" r:id="rId3"/>
    <p:sldId id="295" r:id="rId4"/>
    <p:sldId id="296" r:id="rId5"/>
    <p:sldId id="297" r:id="rId6"/>
    <p:sldId id="298" r:id="rId7"/>
    <p:sldId id="305" r:id="rId8"/>
    <p:sldId id="259" r:id="rId9"/>
    <p:sldId id="299" r:id="rId10"/>
    <p:sldId id="301" r:id="rId11"/>
    <p:sldId id="300" r:id="rId12"/>
    <p:sldId id="262" r:id="rId13"/>
    <p:sldId id="260" r:id="rId14"/>
    <p:sldId id="263" r:id="rId15"/>
    <p:sldId id="302" r:id="rId16"/>
    <p:sldId id="303" r:id="rId17"/>
    <p:sldId id="304" r:id="rId18"/>
    <p:sldId id="306" r:id="rId19"/>
    <p:sldId id="307" r:id="rId20"/>
    <p:sldId id="308" r:id="rId21"/>
    <p:sldId id="309" r:id="rId2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4"/>
      <p:bold r:id="rId25"/>
    </p:embeddedFont>
    <p:embeddedFont>
      <p:font typeface="Quicksand" panose="020B0604020202020204" charset="0"/>
      <p:regular r:id="rId26"/>
      <p:bold r:id="rId27"/>
    </p:embeddedFont>
    <p:embeddedFont>
      <p:font typeface="Short Stack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03CB37-95F9-485E-A174-E9CAC466BC3E}">
  <a:tblStyle styleId="{2B03CB37-95F9-485E-A174-E9CAC466B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D57D16-7341-47D1-A7A5-6802A93928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34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13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12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10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035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284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94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372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31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28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96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54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814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16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94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HAVE/</a:t>
            </a:r>
            <a:br>
              <a:rPr lang="en" dirty="0"/>
            </a:br>
            <a:r>
              <a:rPr lang="en" dirty="0"/>
              <a:t>There is and there are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0" y="1658679"/>
            <a:ext cx="9154633" cy="2126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Does she have____? Yes, she does/ No, she doesn’t</a:t>
            </a:r>
            <a:br>
              <a:rPr lang="en" dirty="0"/>
            </a:br>
            <a:r>
              <a:rPr lang="en" dirty="0"/>
              <a:t>Does he have____? Yes, he does/ No, he doesn’t</a:t>
            </a:r>
            <a:br>
              <a:rPr lang="en" dirty="0"/>
            </a:br>
            <a:r>
              <a:rPr lang="en" dirty="0"/>
              <a:t>Do they have____? Yes, they do/ No, they don’t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50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droom definição e significado | Dicionário Inglês Collins">
            <a:extLst>
              <a:ext uri="{FF2B5EF4-FFF2-40B4-BE49-F238E27FC236}">
                <a16:creationId xmlns:a16="http://schemas.microsoft.com/office/drawing/2014/main" id="{8986E821-E649-4203-A88D-8F621484B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0"/>
            <a:ext cx="7597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3C6B6-AFFD-4BC9-9375-BF52BD73B9E5}"/>
              </a:ext>
            </a:extLst>
          </p:cNvPr>
          <p:cNvSpPr txBox="1"/>
          <p:nvPr/>
        </p:nvSpPr>
        <p:spPr>
          <a:xfrm>
            <a:off x="2247014" y="1982638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plants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00D7FB-4639-4B14-800F-152A7F43BDD2}"/>
              </a:ext>
            </a:extLst>
          </p:cNvPr>
          <p:cNvSpPr txBox="1"/>
          <p:nvPr/>
        </p:nvSpPr>
        <p:spPr>
          <a:xfrm>
            <a:off x="1346788" y="3711830"/>
            <a:ext cx="116249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Arm</a:t>
            </a:r>
            <a:r>
              <a:rPr lang="pt-BR" dirty="0">
                <a:solidFill>
                  <a:schemeClr val="bg1"/>
                </a:solidFill>
              </a:rPr>
              <a:t> -</a:t>
            </a:r>
            <a:r>
              <a:rPr lang="pt-BR" dirty="0" err="1">
                <a:solidFill>
                  <a:schemeClr val="bg1"/>
                </a:solidFill>
              </a:rPr>
              <a:t>chair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8E24D6-CB6E-44F2-8245-E1FD0222E3BE}"/>
              </a:ext>
            </a:extLst>
          </p:cNvPr>
          <p:cNvSpPr txBox="1"/>
          <p:nvPr/>
        </p:nvSpPr>
        <p:spPr>
          <a:xfrm>
            <a:off x="3230526" y="1828750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closet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9468E6-731C-4E2A-A425-66C562AAA548}"/>
              </a:ext>
            </a:extLst>
          </p:cNvPr>
          <p:cNvSpPr txBox="1"/>
          <p:nvPr/>
        </p:nvSpPr>
        <p:spPr>
          <a:xfrm>
            <a:off x="4572000" y="423137"/>
            <a:ext cx="3269512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</a:rPr>
              <a:t>Parents</a:t>
            </a:r>
            <a:r>
              <a:rPr lang="pt-BR" sz="2800" dirty="0">
                <a:solidFill>
                  <a:schemeClr val="bg1"/>
                </a:solidFill>
              </a:rPr>
              <a:t>’ </a:t>
            </a:r>
            <a:r>
              <a:rPr lang="pt-BR" sz="2800" dirty="0" err="1">
                <a:solidFill>
                  <a:schemeClr val="bg1"/>
                </a:solidFill>
              </a:rPr>
              <a:t>Bedroom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B22CA0-CEAE-4E15-914E-405DA8920974}"/>
              </a:ext>
            </a:extLst>
          </p:cNvPr>
          <p:cNvSpPr txBox="1"/>
          <p:nvPr/>
        </p:nvSpPr>
        <p:spPr>
          <a:xfrm>
            <a:off x="1928038" y="3109335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mug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9AF651B-B943-4D2B-BA5B-75CB4B5E03A3}"/>
              </a:ext>
            </a:extLst>
          </p:cNvPr>
          <p:cNvSpPr txBox="1"/>
          <p:nvPr/>
        </p:nvSpPr>
        <p:spPr>
          <a:xfrm>
            <a:off x="7035210" y="1369494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curtains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C7EDAF6-6ABB-49B2-B9B8-3343A9EC3B9D}"/>
              </a:ext>
            </a:extLst>
          </p:cNvPr>
          <p:cNvSpPr txBox="1"/>
          <p:nvPr/>
        </p:nvSpPr>
        <p:spPr>
          <a:xfrm>
            <a:off x="6923568" y="2842007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vase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111FCC5-6122-47A2-AFA2-6D88F1BD21FF}"/>
              </a:ext>
            </a:extLst>
          </p:cNvPr>
          <p:cNvSpPr txBox="1"/>
          <p:nvPr/>
        </p:nvSpPr>
        <p:spPr>
          <a:xfrm>
            <a:off x="5330215" y="1828750"/>
            <a:ext cx="120478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Lampshade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Google Shape;716;p16">
            <a:extLst>
              <a:ext uri="{FF2B5EF4-FFF2-40B4-BE49-F238E27FC236}">
                <a16:creationId xmlns:a16="http://schemas.microsoft.com/office/drawing/2014/main" id="{FA00596D-D723-47C1-A4E6-4EB65B5882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74428" y="242057"/>
            <a:ext cx="3813785" cy="6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Does she have____? Yes, she does/ No, she doesn’t</a:t>
            </a:r>
            <a:br>
              <a:rPr lang="en" sz="1400" dirty="0"/>
            </a:br>
            <a:r>
              <a:rPr lang="en" sz="1400" dirty="0"/>
              <a:t>Does he have____? Yes, he does/ No, he doesn’t</a:t>
            </a:r>
            <a:br>
              <a:rPr lang="en" sz="1400" dirty="0"/>
            </a:br>
            <a:r>
              <a:rPr lang="en" sz="1400" dirty="0"/>
              <a:t>Do they have____? Yes, they do/ No, they don’t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9246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>
            <a:spLocks noGrp="1"/>
          </p:cNvSpPr>
          <p:nvPr>
            <p:ph type="subTitle" idx="4294967295"/>
          </p:nvPr>
        </p:nvSpPr>
        <p:spPr>
          <a:xfrm>
            <a:off x="1498200" y="3411552"/>
            <a:ext cx="6625074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When I don’t want to imply possession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(Quando eu não quero demonstrar a posse)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36" name="Google Shape;736;p19"/>
          <p:cNvSpPr/>
          <p:nvPr/>
        </p:nvSpPr>
        <p:spPr>
          <a:xfrm>
            <a:off x="4572908" y="558817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7" name="Google Shape;737;p19"/>
          <p:cNvSpPr/>
          <p:nvPr/>
        </p:nvSpPr>
        <p:spPr>
          <a:xfrm rot="1473006">
            <a:off x="3092298" y="1382716"/>
            <a:ext cx="952095" cy="92740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3989895" y="223902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498200" y="2589275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There is and there are</a:t>
            </a:r>
            <a:endParaRPr sz="6000" dirty="0">
              <a:solidFill>
                <a:schemeClr val="lt1"/>
              </a:solidFill>
            </a:endParaRPr>
          </a:p>
        </p:txBody>
      </p:sp>
      <p:pic>
        <p:nvPicPr>
          <p:cNvPr id="3074" name="Picture 2" descr="F5 - Colunistas - Camila Gomes - Estrela do &amp;#39;Zorra Total&amp;#39;, Katiuscia Canoro  se despede da TV - 07/11/2014">
            <a:extLst>
              <a:ext uri="{FF2B5EF4-FFF2-40B4-BE49-F238E27FC236}">
                <a16:creationId xmlns:a16="http://schemas.microsoft.com/office/drawing/2014/main" id="{A3167DC5-8486-4659-A8C6-F3C32F0A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84" y="-10486"/>
            <a:ext cx="2062716" cy="30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6146" name="Picture 2" descr="GRAMMAR TIME #005 - THERE IS AND THERE ARE | VPFI">
            <a:extLst>
              <a:ext uri="{FF2B5EF4-FFF2-40B4-BE49-F238E27FC236}">
                <a16:creationId xmlns:a16="http://schemas.microsoft.com/office/drawing/2014/main" id="{F8512920-8CD3-4B35-8877-3479B7DE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657225"/>
            <a:ext cx="72675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975212" y="1234050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Negative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Singular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There is not ____ (emphatic)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The isn’t _____ (normal)</a:t>
            </a:r>
          </a:p>
          <a:p>
            <a:pPr marL="0" indent="0">
              <a:buNone/>
            </a:pPr>
            <a:r>
              <a:rPr lang="en-US" b="1" dirty="0"/>
              <a:t>Plural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There are not _____ (emphatic)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There aren’t ______(normal)</a:t>
            </a:r>
          </a:p>
        </p:txBody>
      </p:sp>
      <p:sp>
        <p:nvSpPr>
          <p:cNvPr id="748" name="Google Shape;748;p20"/>
          <p:cNvSpPr txBox="1">
            <a:spLocks noGrp="1"/>
          </p:cNvSpPr>
          <p:nvPr>
            <p:ph type="body" idx="2"/>
          </p:nvPr>
        </p:nvSpPr>
        <p:spPr>
          <a:xfrm>
            <a:off x="4962652" y="659874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Interrogative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Singular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Is there  ____ 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Yes, there is.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No, there isn’t</a:t>
            </a:r>
          </a:p>
          <a:p>
            <a:pPr marL="0" indent="0">
              <a:buNone/>
            </a:pPr>
            <a:r>
              <a:rPr lang="en-US" b="1" dirty="0"/>
              <a:t>Plural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Are there 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Yes, there are.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No, there aren’t</a:t>
            </a:r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09CCCC-30F4-4D76-836B-7AD13161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261" y="0"/>
            <a:ext cx="5127477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3C6B6-AFFD-4BC9-9375-BF52BD73B9E5}"/>
              </a:ext>
            </a:extLst>
          </p:cNvPr>
          <p:cNvSpPr txBox="1"/>
          <p:nvPr/>
        </p:nvSpPr>
        <p:spPr>
          <a:xfrm>
            <a:off x="4132519" y="924237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plants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00D7FB-4639-4B14-800F-152A7F43BDD2}"/>
              </a:ext>
            </a:extLst>
          </p:cNvPr>
          <p:cNvSpPr txBox="1"/>
          <p:nvPr/>
        </p:nvSpPr>
        <p:spPr>
          <a:xfrm>
            <a:off x="4387700" y="4180720"/>
            <a:ext cx="116249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Sofa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8E24D6-CB6E-44F2-8245-E1FD0222E3BE}"/>
              </a:ext>
            </a:extLst>
          </p:cNvPr>
          <p:cNvSpPr txBox="1"/>
          <p:nvPr/>
        </p:nvSpPr>
        <p:spPr>
          <a:xfrm>
            <a:off x="2775098" y="1488408"/>
            <a:ext cx="125464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Fireplace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9468E6-731C-4E2A-A425-66C562AAA548}"/>
              </a:ext>
            </a:extLst>
          </p:cNvPr>
          <p:cNvSpPr txBox="1"/>
          <p:nvPr/>
        </p:nvSpPr>
        <p:spPr>
          <a:xfrm>
            <a:off x="93275" y="1182419"/>
            <a:ext cx="1247554" cy="95410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Living </a:t>
            </a:r>
            <a:r>
              <a:rPr lang="pt-BR" sz="2800" dirty="0" err="1">
                <a:solidFill>
                  <a:schemeClr val="bg1"/>
                </a:solidFill>
              </a:rPr>
              <a:t>room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B22CA0-CEAE-4E15-914E-405DA8920974}"/>
              </a:ext>
            </a:extLst>
          </p:cNvPr>
          <p:cNvSpPr txBox="1"/>
          <p:nvPr/>
        </p:nvSpPr>
        <p:spPr>
          <a:xfrm>
            <a:off x="2247013" y="4342082"/>
            <a:ext cx="104907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beanbag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9AF651B-B943-4D2B-BA5B-75CB4B5E03A3}"/>
              </a:ext>
            </a:extLst>
          </p:cNvPr>
          <p:cNvSpPr txBox="1"/>
          <p:nvPr/>
        </p:nvSpPr>
        <p:spPr>
          <a:xfrm>
            <a:off x="7035210" y="1369494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curtains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C7EDAF6-6ABB-49B2-B9B8-3343A9EC3B9D}"/>
              </a:ext>
            </a:extLst>
          </p:cNvPr>
          <p:cNvSpPr txBox="1"/>
          <p:nvPr/>
        </p:nvSpPr>
        <p:spPr>
          <a:xfrm>
            <a:off x="5952461" y="2801558"/>
            <a:ext cx="108274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cussion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111FCC5-6122-47A2-AFA2-6D88F1BD21FF}"/>
              </a:ext>
            </a:extLst>
          </p:cNvPr>
          <p:cNvSpPr txBox="1"/>
          <p:nvPr/>
        </p:nvSpPr>
        <p:spPr>
          <a:xfrm>
            <a:off x="3810477" y="2156251"/>
            <a:ext cx="116249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Arm-chair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Google Shape;716;p16">
            <a:extLst>
              <a:ext uri="{FF2B5EF4-FFF2-40B4-BE49-F238E27FC236}">
                <a16:creationId xmlns:a16="http://schemas.microsoft.com/office/drawing/2014/main" id="{FA00596D-D723-47C1-A4E6-4EB65B5882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74428" y="242057"/>
            <a:ext cx="3813785" cy="6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Is thre?</a:t>
            </a:r>
            <a:br>
              <a:rPr lang="en" sz="1400" dirty="0"/>
            </a:br>
            <a:r>
              <a:rPr lang="en" sz="1400" dirty="0"/>
              <a:t>Are there?</a:t>
            </a:r>
            <a:endParaRPr sz="1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4A33B8-BB33-40E5-97B9-E3C8D40BACD9}"/>
              </a:ext>
            </a:extLst>
          </p:cNvPr>
          <p:cNvSpPr txBox="1"/>
          <p:nvPr/>
        </p:nvSpPr>
        <p:spPr>
          <a:xfrm>
            <a:off x="3540640" y="4747554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carpet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5FDEF5-1AAB-490D-AC4B-A5C367AED301}"/>
              </a:ext>
            </a:extLst>
          </p:cNvPr>
          <p:cNvSpPr txBox="1"/>
          <p:nvPr/>
        </p:nvSpPr>
        <p:spPr>
          <a:xfrm>
            <a:off x="2994667" y="3234376"/>
            <a:ext cx="847060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Coffee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table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034238-97FB-4770-BD1B-7CA1E28C2BDE}"/>
              </a:ext>
            </a:extLst>
          </p:cNvPr>
          <p:cNvSpPr txBox="1"/>
          <p:nvPr/>
        </p:nvSpPr>
        <p:spPr>
          <a:xfrm>
            <a:off x="4901320" y="719904"/>
            <a:ext cx="149138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lampshade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9" grpId="0" animBg="1"/>
      <p:bldP spid="20" grpId="0" animBg="1"/>
      <p:bldP spid="21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 Kitchen Design Ideas | Lowe&amp;#39;s Canada">
            <a:extLst>
              <a:ext uri="{FF2B5EF4-FFF2-40B4-BE49-F238E27FC236}">
                <a16:creationId xmlns:a16="http://schemas.microsoft.com/office/drawing/2014/main" id="{4E74A4C8-B3C4-4843-AE25-4925AD363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3C6B6-AFFD-4BC9-9375-BF52BD73B9E5}"/>
              </a:ext>
            </a:extLst>
          </p:cNvPr>
          <p:cNvSpPr txBox="1"/>
          <p:nvPr/>
        </p:nvSpPr>
        <p:spPr>
          <a:xfrm>
            <a:off x="4239785" y="529233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lamp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00D7FB-4639-4B14-800F-152A7F43BDD2}"/>
              </a:ext>
            </a:extLst>
          </p:cNvPr>
          <p:cNvSpPr txBox="1"/>
          <p:nvPr/>
        </p:nvSpPr>
        <p:spPr>
          <a:xfrm>
            <a:off x="4751960" y="3033868"/>
            <a:ext cx="116249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Sofa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8E24D6-CB6E-44F2-8245-E1FD0222E3BE}"/>
              </a:ext>
            </a:extLst>
          </p:cNvPr>
          <p:cNvSpPr txBox="1"/>
          <p:nvPr/>
        </p:nvSpPr>
        <p:spPr>
          <a:xfrm>
            <a:off x="361507" y="2002362"/>
            <a:ext cx="125464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frame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9468E6-731C-4E2A-A425-66C562AAA548}"/>
              </a:ext>
            </a:extLst>
          </p:cNvPr>
          <p:cNvSpPr txBox="1"/>
          <p:nvPr/>
        </p:nvSpPr>
        <p:spPr>
          <a:xfrm>
            <a:off x="93275" y="1182419"/>
            <a:ext cx="1522874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</a:rPr>
              <a:t>kitchen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B22CA0-CEAE-4E15-914E-405DA8920974}"/>
              </a:ext>
            </a:extLst>
          </p:cNvPr>
          <p:cNvSpPr txBox="1"/>
          <p:nvPr/>
        </p:nvSpPr>
        <p:spPr>
          <a:xfrm>
            <a:off x="1616149" y="4488497"/>
            <a:ext cx="104907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Stool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9AF651B-B943-4D2B-BA5B-75CB4B5E03A3}"/>
              </a:ext>
            </a:extLst>
          </p:cNvPr>
          <p:cNvSpPr txBox="1"/>
          <p:nvPr/>
        </p:nvSpPr>
        <p:spPr>
          <a:xfrm>
            <a:off x="7035210" y="1369494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curtains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C7EDAF6-6ABB-49B2-B9B8-3343A9EC3B9D}"/>
              </a:ext>
            </a:extLst>
          </p:cNvPr>
          <p:cNvSpPr txBox="1"/>
          <p:nvPr/>
        </p:nvSpPr>
        <p:spPr>
          <a:xfrm>
            <a:off x="5856335" y="3707698"/>
            <a:ext cx="6184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Oven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111FCC5-6122-47A2-AFA2-6D88F1BD21FF}"/>
              </a:ext>
            </a:extLst>
          </p:cNvPr>
          <p:cNvSpPr txBox="1"/>
          <p:nvPr/>
        </p:nvSpPr>
        <p:spPr>
          <a:xfrm>
            <a:off x="4283388" y="1789457"/>
            <a:ext cx="57722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Tap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Google Shape;716;p16">
            <a:extLst>
              <a:ext uri="{FF2B5EF4-FFF2-40B4-BE49-F238E27FC236}">
                <a16:creationId xmlns:a16="http://schemas.microsoft.com/office/drawing/2014/main" id="{FA00596D-D723-47C1-A4E6-4EB65B5882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74428" y="242057"/>
            <a:ext cx="3813785" cy="6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Is thre?</a:t>
            </a:r>
            <a:br>
              <a:rPr lang="en" sz="1400" dirty="0"/>
            </a:br>
            <a:r>
              <a:rPr lang="en" sz="1400" dirty="0"/>
              <a:t>Are there?</a:t>
            </a:r>
            <a:endParaRPr sz="1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4A33B8-BB33-40E5-97B9-E3C8D40BACD9}"/>
              </a:ext>
            </a:extLst>
          </p:cNvPr>
          <p:cNvSpPr txBox="1"/>
          <p:nvPr/>
        </p:nvSpPr>
        <p:spPr>
          <a:xfrm>
            <a:off x="3540640" y="4180719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carpet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5FDEF5-1AAB-490D-AC4B-A5C367AED301}"/>
              </a:ext>
            </a:extLst>
          </p:cNvPr>
          <p:cNvSpPr txBox="1"/>
          <p:nvPr/>
        </p:nvSpPr>
        <p:spPr>
          <a:xfrm>
            <a:off x="3810477" y="3234376"/>
            <a:ext cx="93938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Cabinets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034238-97FB-4770-BD1B-7CA1E28C2BDE}"/>
              </a:ext>
            </a:extLst>
          </p:cNvPr>
          <p:cNvSpPr txBox="1"/>
          <p:nvPr/>
        </p:nvSpPr>
        <p:spPr>
          <a:xfrm>
            <a:off x="6289519" y="948383"/>
            <a:ext cx="108274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microwave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CF9998-BE78-4CC9-B9F5-881FB006FAF3}"/>
              </a:ext>
            </a:extLst>
          </p:cNvPr>
          <p:cNvSpPr txBox="1"/>
          <p:nvPr/>
        </p:nvSpPr>
        <p:spPr>
          <a:xfrm>
            <a:off x="4461245" y="2358027"/>
            <a:ext cx="57722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sink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3CFAF9B-61DA-4A19-9550-970C91F4AC9A}"/>
              </a:ext>
            </a:extLst>
          </p:cNvPr>
          <p:cNvSpPr txBox="1"/>
          <p:nvPr/>
        </p:nvSpPr>
        <p:spPr>
          <a:xfrm>
            <a:off x="5990468" y="2781377"/>
            <a:ext cx="76120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Stove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78C8C40-6EFD-4C4D-BB29-6F77D0F9F5BA}"/>
              </a:ext>
            </a:extLst>
          </p:cNvPr>
          <p:cNvSpPr txBox="1"/>
          <p:nvPr/>
        </p:nvSpPr>
        <p:spPr>
          <a:xfrm>
            <a:off x="1247371" y="3130085"/>
            <a:ext cx="76120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Table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B233726-7BF0-46BE-BFFA-74467F6C53BB}"/>
              </a:ext>
            </a:extLst>
          </p:cNvPr>
          <p:cNvSpPr txBox="1"/>
          <p:nvPr/>
        </p:nvSpPr>
        <p:spPr>
          <a:xfrm>
            <a:off x="6751673" y="4345908"/>
            <a:ext cx="93938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Cabinets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9" grpId="0" animBg="1"/>
      <p:bldP spid="20" grpId="0" animBg="1"/>
      <p:bldP spid="21" grpId="0" animBg="1"/>
      <p:bldP spid="14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jungle bathroom is the new trend taking over Instagram">
            <a:extLst>
              <a:ext uri="{FF2B5EF4-FFF2-40B4-BE49-F238E27FC236}">
                <a16:creationId xmlns:a16="http://schemas.microsoft.com/office/drawing/2014/main" id="{86DA9627-F068-4B9D-92CA-4036F7A3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563C6B6-AFFD-4BC9-9375-BF52BD73B9E5}"/>
              </a:ext>
            </a:extLst>
          </p:cNvPr>
          <p:cNvSpPr txBox="1"/>
          <p:nvPr/>
        </p:nvSpPr>
        <p:spPr>
          <a:xfrm>
            <a:off x="4239785" y="529233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lamp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00D7FB-4639-4B14-800F-152A7F43BDD2}"/>
              </a:ext>
            </a:extLst>
          </p:cNvPr>
          <p:cNvSpPr txBox="1"/>
          <p:nvPr/>
        </p:nvSpPr>
        <p:spPr>
          <a:xfrm>
            <a:off x="4663682" y="3776933"/>
            <a:ext cx="66550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towel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8E24D6-CB6E-44F2-8245-E1FD0222E3BE}"/>
              </a:ext>
            </a:extLst>
          </p:cNvPr>
          <p:cNvSpPr txBox="1"/>
          <p:nvPr/>
        </p:nvSpPr>
        <p:spPr>
          <a:xfrm>
            <a:off x="2441944" y="2358027"/>
            <a:ext cx="446567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tap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9468E6-731C-4E2A-A425-66C562AAA548}"/>
              </a:ext>
            </a:extLst>
          </p:cNvPr>
          <p:cNvSpPr txBox="1"/>
          <p:nvPr/>
        </p:nvSpPr>
        <p:spPr>
          <a:xfrm>
            <a:off x="93274" y="1182419"/>
            <a:ext cx="1915301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</a:rPr>
              <a:t>bathroom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B22CA0-CEAE-4E15-914E-405DA8920974}"/>
              </a:ext>
            </a:extLst>
          </p:cNvPr>
          <p:cNvSpPr txBox="1"/>
          <p:nvPr/>
        </p:nvSpPr>
        <p:spPr>
          <a:xfrm>
            <a:off x="1324329" y="2565249"/>
            <a:ext cx="76120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Soap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9AF651B-B943-4D2B-BA5B-75CB4B5E03A3}"/>
              </a:ext>
            </a:extLst>
          </p:cNvPr>
          <p:cNvSpPr txBox="1"/>
          <p:nvPr/>
        </p:nvSpPr>
        <p:spPr>
          <a:xfrm>
            <a:off x="1281401" y="1975054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mirror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C7EDAF6-6ABB-49B2-B9B8-3343A9EC3B9D}"/>
              </a:ext>
            </a:extLst>
          </p:cNvPr>
          <p:cNvSpPr txBox="1"/>
          <p:nvPr/>
        </p:nvSpPr>
        <p:spPr>
          <a:xfrm>
            <a:off x="6209771" y="3089154"/>
            <a:ext cx="922296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Shelves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111FCC5-6122-47A2-AFA2-6D88F1BD21FF}"/>
              </a:ext>
            </a:extLst>
          </p:cNvPr>
          <p:cNvSpPr txBox="1"/>
          <p:nvPr/>
        </p:nvSpPr>
        <p:spPr>
          <a:xfrm>
            <a:off x="4751960" y="2153083"/>
            <a:ext cx="57722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Tap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Google Shape;716;p16">
            <a:extLst>
              <a:ext uri="{FF2B5EF4-FFF2-40B4-BE49-F238E27FC236}">
                <a16:creationId xmlns:a16="http://schemas.microsoft.com/office/drawing/2014/main" id="{FA00596D-D723-47C1-A4E6-4EB65B5882F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74428" y="242057"/>
            <a:ext cx="3813785" cy="631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Is thre?</a:t>
            </a:r>
            <a:br>
              <a:rPr lang="en" sz="1400" dirty="0"/>
            </a:br>
            <a:r>
              <a:rPr lang="en" sz="1400" dirty="0"/>
              <a:t>Are there?</a:t>
            </a:r>
            <a:endParaRPr sz="1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4A33B8-BB33-40E5-97B9-E3C8D40BACD9}"/>
              </a:ext>
            </a:extLst>
          </p:cNvPr>
          <p:cNvSpPr txBox="1"/>
          <p:nvPr/>
        </p:nvSpPr>
        <p:spPr>
          <a:xfrm>
            <a:off x="2892297" y="3707697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Toilet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35FDEF5-1AAB-490D-AC4B-A5C367AED301}"/>
              </a:ext>
            </a:extLst>
          </p:cNvPr>
          <p:cNvSpPr txBox="1"/>
          <p:nvPr/>
        </p:nvSpPr>
        <p:spPr>
          <a:xfrm>
            <a:off x="5329183" y="3283973"/>
            <a:ext cx="93938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Bathtub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034238-97FB-4770-BD1B-7CA1E28C2BDE}"/>
              </a:ext>
            </a:extLst>
          </p:cNvPr>
          <p:cNvSpPr txBox="1"/>
          <p:nvPr/>
        </p:nvSpPr>
        <p:spPr>
          <a:xfrm>
            <a:off x="5392046" y="837010"/>
            <a:ext cx="108274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decoration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6CF9998-BE78-4CC9-B9F5-881FB006FAF3}"/>
              </a:ext>
            </a:extLst>
          </p:cNvPr>
          <p:cNvSpPr txBox="1"/>
          <p:nvPr/>
        </p:nvSpPr>
        <p:spPr>
          <a:xfrm>
            <a:off x="2888511" y="1380710"/>
            <a:ext cx="93921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window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78C8C40-6EFD-4C4D-BB29-6F77D0F9F5BA}"/>
              </a:ext>
            </a:extLst>
          </p:cNvPr>
          <p:cNvSpPr txBox="1"/>
          <p:nvPr/>
        </p:nvSpPr>
        <p:spPr>
          <a:xfrm>
            <a:off x="2011933" y="3130085"/>
            <a:ext cx="76120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sink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  <p:bldP spid="19" grpId="0" animBg="1"/>
      <p:bldP spid="20" grpId="0" animBg="1"/>
      <p:bldP spid="21" grpId="0" animBg="1"/>
      <p:bldP spid="14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975212" y="1234050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exercícios</a:t>
            </a:r>
            <a:endParaRPr lang="en-US"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5A9D904-1272-45E0-A5AD-1297AED2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5" y="80497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12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379789" y="213324"/>
            <a:ext cx="3214016" cy="5415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Outras partes da casa</a:t>
            </a:r>
            <a:endParaRPr lang="en-US"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122" name="Picture 2" descr="Garage Imagens e fotografias de stock - Getty Images">
            <a:extLst>
              <a:ext uri="{FF2B5EF4-FFF2-40B4-BE49-F238E27FC236}">
                <a16:creationId xmlns:a16="http://schemas.microsoft.com/office/drawing/2014/main" id="{D9C74896-CE7D-4153-A1A5-A63CE99F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9" y="1074544"/>
            <a:ext cx="2721270" cy="18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746;p20">
            <a:extLst>
              <a:ext uri="{FF2B5EF4-FFF2-40B4-BE49-F238E27FC236}">
                <a16:creationId xmlns:a16="http://schemas.microsoft.com/office/drawing/2014/main" id="{A71942A5-824D-4872-BD72-6378842C2B6A}"/>
              </a:ext>
            </a:extLst>
          </p:cNvPr>
          <p:cNvSpPr txBox="1">
            <a:spLocks/>
          </p:cNvSpPr>
          <p:nvPr/>
        </p:nvSpPr>
        <p:spPr>
          <a:xfrm>
            <a:off x="379789" y="3243798"/>
            <a:ext cx="3214016" cy="54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pt-BR" b="1" dirty="0"/>
              <a:t>Garage</a:t>
            </a:r>
            <a:endParaRPr lang="en-US" dirty="0"/>
          </a:p>
        </p:txBody>
      </p:sp>
      <p:pic>
        <p:nvPicPr>
          <p:cNvPr id="5124" name="Picture 4" descr="Millennium Havalance D814-25+6X01+60 8 PC Table, 6 UPH Side Chairs and  Server Set | Sam Levitz Furniture | Dining 7 (or more) Piece Sets">
            <a:extLst>
              <a:ext uri="{FF2B5EF4-FFF2-40B4-BE49-F238E27FC236}">
                <a16:creationId xmlns:a16="http://schemas.microsoft.com/office/drawing/2014/main" id="{78CF49F2-804B-4FE0-9F51-0FF188AB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59" y="1074544"/>
            <a:ext cx="2721270" cy="18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746;p20">
            <a:extLst>
              <a:ext uri="{FF2B5EF4-FFF2-40B4-BE49-F238E27FC236}">
                <a16:creationId xmlns:a16="http://schemas.microsoft.com/office/drawing/2014/main" id="{56AE24E1-932B-487F-808C-D4662673F774}"/>
              </a:ext>
            </a:extLst>
          </p:cNvPr>
          <p:cNvSpPr txBox="1">
            <a:spLocks/>
          </p:cNvSpPr>
          <p:nvPr/>
        </p:nvSpPr>
        <p:spPr>
          <a:xfrm>
            <a:off x="4571975" y="3243798"/>
            <a:ext cx="1648072" cy="54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pt-BR" b="1" dirty="0" err="1"/>
              <a:t>Dining</a:t>
            </a:r>
            <a:r>
              <a:rPr lang="pt-BR" b="1" dirty="0"/>
              <a:t> </a:t>
            </a:r>
            <a:r>
              <a:rPr lang="pt-BR" b="1" dirty="0" err="1"/>
              <a:t>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possession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Sabrina</a:t>
            </a:r>
            <a:r>
              <a:rPr lang="pt-BR" sz="1800" b="1" dirty="0" err="1">
                <a:solidFill>
                  <a:srgbClr val="FF0000"/>
                </a:solidFill>
              </a:rPr>
              <a:t>’s</a:t>
            </a:r>
            <a:r>
              <a:rPr lang="pt-BR" sz="1800" b="1" dirty="0"/>
              <a:t> book </a:t>
            </a:r>
            <a:r>
              <a:rPr lang="pt-BR" sz="1800" b="1" dirty="0" err="1"/>
              <a:t>is</a:t>
            </a:r>
            <a:r>
              <a:rPr lang="pt-BR" sz="1800" b="1" dirty="0"/>
              <a:t> red.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>
                <a:solidFill>
                  <a:srgbClr val="FF0000"/>
                </a:solidFill>
              </a:rPr>
              <a:t>Her</a:t>
            </a:r>
            <a:r>
              <a:rPr lang="pt-BR" sz="1800" b="1" dirty="0"/>
              <a:t> book </a:t>
            </a:r>
            <a:r>
              <a:rPr lang="pt-BR" sz="1800" b="1" dirty="0" err="1"/>
              <a:t>is</a:t>
            </a:r>
            <a:r>
              <a:rPr lang="pt-BR" sz="1800" b="1" dirty="0"/>
              <a:t> red.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3043F7-3E5A-47CB-921F-0182DC7E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5" y="1597076"/>
            <a:ext cx="4672680" cy="24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379789" y="213324"/>
            <a:ext cx="3214016" cy="5415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/>
              <a:t>Outras partes da casa</a:t>
            </a:r>
            <a:endParaRPr lang="en-US"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8" name="Google Shape;746;p20">
            <a:extLst>
              <a:ext uri="{FF2B5EF4-FFF2-40B4-BE49-F238E27FC236}">
                <a16:creationId xmlns:a16="http://schemas.microsoft.com/office/drawing/2014/main" id="{A71942A5-824D-4872-BD72-6378842C2B6A}"/>
              </a:ext>
            </a:extLst>
          </p:cNvPr>
          <p:cNvSpPr txBox="1">
            <a:spLocks/>
          </p:cNvSpPr>
          <p:nvPr/>
        </p:nvSpPr>
        <p:spPr>
          <a:xfrm>
            <a:off x="379789" y="3243798"/>
            <a:ext cx="3214016" cy="54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pt-BR" b="1" dirty="0" err="1"/>
              <a:t>Laundry</a:t>
            </a:r>
            <a:r>
              <a:rPr lang="pt-BR" b="1" dirty="0"/>
              <a:t> </a:t>
            </a:r>
            <a:r>
              <a:rPr lang="pt-BR" b="1" dirty="0" err="1"/>
              <a:t>room</a:t>
            </a:r>
            <a:endParaRPr lang="en-US" dirty="0"/>
          </a:p>
        </p:txBody>
      </p:sp>
      <p:sp>
        <p:nvSpPr>
          <p:cNvPr id="10" name="Google Shape;746;p20">
            <a:extLst>
              <a:ext uri="{FF2B5EF4-FFF2-40B4-BE49-F238E27FC236}">
                <a16:creationId xmlns:a16="http://schemas.microsoft.com/office/drawing/2014/main" id="{56AE24E1-932B-487F-808C-D4662673F774}"/>
              </a:ext>
            </a:extLst>
          </p:cNvPr>
          <p:cNvSpPr txBox="1">
            <a:spLocks/>
          </p:cNvSpPr>
          <p:nvPr/>
        </p:nvSpPr>
        <p:spPr>
          <a:xfrm>
            <a:off x="4571975" y="3243798"/>
            <a:ext cx="1648072" cy="54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pt-BR" b="1" dirty="0" err="1"/>
              <a:t>Basement</a:t>
            </a:r>
            <a:endParaRPr lang="en-US" dirty="0"/>
          </a:p>
        </p:txBody>
      </p:sp>
      <p:pic>
        <p:nvPicPr>
          <p:cNvPr id="6146" name="Picture 2" descr="Decor and Storage Tips for Basement Laundry Rooms | HGTV">
            <a:extLst>
              <a:ext uri="{FF2B5EF4-FFF2-40B4-BE49-F238E27FC236}">
                <a16:creationId xmlns:a16="http://schemas.microsoft.com/office/drawing/2014/main" id="{F7CFE3AC-C575-4A05-8F41-9E241318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7" y="1289744"/>
            <a:ext cx="2346066" cy="17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mmon Basement Types Found in Homes Across the US">
            <a:extLst>
              <a:ext uri="{FF2B5EF4-FFF2-40B4-BE49-F238E27FC236}">
                <a16:creationId xmlns:a16="http://schemas.microsoft.com/office/drawing/2014/main" id="{595BF8BC-BC3D-4515-B95D-F123C8C97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32" y="1371600"/>
            <a:ext cx="2500715" cy="166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mo eu sei que vocês adoram uma varanda aconchegante olha só essa da  @parvinsharifi Via: @homeador… | Apartment balcony garden, Small balcony  decor, Balcony decor">
            <a:extLst>
              <a:ext uri="{FF2B5EF4-FFF2-40B4-BE49-F238E27FC236}">
                <a16:creationId xmlns:a16="http://schemas.microsoft.com/office/drawing/2014/main" id="{C924F09C-F0F7-450F-9601-D699E66A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11" y="930483"/>
            <a:ext cx="1745512" cy="20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746;p20">
            <a:extLst>
              <a:ext uri="{FF2B5EF4-FFF2-40B4-BE49-F238E27FC236}">
                <a16:creationId xmlns:a16="http://schemas.microsoft.com/office/drawing/2014/main" id="{E03070D9-E35B-4967-8CBD-F4F17DD686E4}"/>
              </a:ext>
            </a:extLst>
          </p:cNvPr>
          <p:cNvSpPr txBox="1">
            <a:spLocks/>
          </p:cNvSpPr>
          <p:nvPr/>
        </p:nvSpPr>
        <p:spPr>
          <a:xfrm>
            <a:off x="7267316" y="3243798"/>
            <a:ext cx="1648072" cy="54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buFont typeface="Quicksand"/>
              <a:buNone/>
            </a:pPr>
            <a:r>
              <a:rPr lang="pt-BR" b="1" dirty="0" err="1"/>
              <a:t>Balcony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85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379789" y="213324"/>
            <a:ext cx="3214016" cy="5415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 err="1"/>
              <a:t>What</a:t>
            </a:r>
            <a:r>
              <a:rPr lang="pt-BR" b="1" dirty="0"/>
              <a:t> </a:t>
            </a:r>
            <a:r>
              <a:rPr lang="pt-BR" b="1" dirty="0" err="1"/>
              <a:t>is</a:t>
            </a:r>
            <a:r>
              <a:rPr lang="pt-BR" b="1" dirty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favorite</a:t>
            </a:r>
            <a:r>
              <a:rPr lang="pt-BR" b="1" dirty="0"/>
              <a:t> </a:t>
            </a:r>
            <a:r>
              <a:rPr lang="pt-BR" b="1" dirty="0" err="1"/>
              <a:t>room</a:t>
            </a:r>
            <a:r>
              <a:rPr lang="pt-BR" b="1" dirty="0"/>
              <a:t>?</a:t>
            </a:r>
            <a:endParaRPr lang="en-US"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7170" name="Picture 2" descr="Parts of the House Flashcards - Free Printable Flashcards to Download">
            <a:extLst>
              <a:ext uri="{FF2B5EF4-FFF2-40B4-BE49-F238E27FC236}">
                <a16:creationId xmlns:a16="http://schemas.microsoft.com/office/drawing/2014/main" id="{FB16BDFD-A4F6-4F09-9E9B-A781ABCD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79" y="788249"/>
            <a:ext cx="6267488" cy="4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11996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accent3"/>
                </a:solidFill>
              </a:rPr>
              <a:t>P</a:t>
            </a:r>
            <a:r>
              <a:rPr lang="en" sz="6000" dirty="0">
                <a:solidFill>
                  <a:schemeClr val="accent3"/>
                </a:solidFill>
              </a:rPr>
              <a:t>ossession(possessives)-&gt;</a:t>
            </a:r>
            <a:br>
              <a:rPr lang="en" sz="6000" dirty="0">
                <a:solidFill>
                  <a:schemeClr val="accent3"/>
                </a:solidFill>
              </a:rPr>
            </a:br>
            <a:r>
              <a:rPr lang="en" sz="6000" dirty="0">
                <a:solidFill>
                  <a:schemeClr val="accent3"/>
                </a:solidFill>
              </a:rPr>
              <a:t>to have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She </a:t>
            </a:r>
            <a:r>
              <a:rPr lang="pt-BR" sz="1800" b="1" dirty="0" err="1">
                <a:solidFill>
                  <a:srgbClr val="FF0000"/>
                </a:solidFill>
              </a:rPr>
              <a:t>has</a:t>
            </a:r>
            <a:r>
              <a:rPr lang="pt-BR" sz="1800" b="1" dirty="0"/>
              <a:t> a book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3043F7-3E5A-47CB-921F-0182DC7E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5" y="1597076"/>
            <a:ext cx="4672680" cy="24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9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2" y="3084723"/>
            <a:ext cx="1806766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have -&gt; affirmative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2288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You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She </a:t>
            </a:r>
            <a:r>
              <a:rPr lang="pt-BR" sz="1800" b="1" dirty="0" err="1">
                <a:solidFill>
                  <a:srgbClr val="FF0000"/>
                </a:solidFill>
              </a:rPr>
              <a:t>has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He </a:t>
            </a:r>
            <a:r>
              <a:rPr lang="pt-BR" sz="1800" b="1" dirty="0" err="1">
                <a:solidFill>
                  <a:srgbClr val="FF0000"/>
                </a:solidFill>
              </a:rPr>
              <a:t>has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It  </a:t>
            </a:r>
            <a:r>
              <a:rPr lang="pt-BR" sz="1800" b="1" dirty="0" err="1">
                <a:solidFill>
                  <a:srgbClr val="FF0000"/>
                </a:solidFill>
              </a:rPr>
              <a:t>has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We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They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3043F7-3E5A-47CB-921F-0182DC7ED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5" y="1597076"/>
            <a:ext cx="4672680" cy="24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4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1" y="3084723"/>
            <a:ext cx="2071171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have -&gt; Negative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2288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You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She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doesn’t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He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doesn’t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It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doesn’t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err="1"/>
              <a:t>We</a:t>
            </a:r>
            <a:r>
              <a:rPr lang="pt-BR" sz="1800" b="1" dirty="0"/>
              <a:t>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They </a:t>
            </a:r>
            <a:r>
              <a:rPr lang="pt-BR" sz="1800" b="1" dirty="0" err="1">
                <a:solidFill>
                  <a:schemeClr val="accent3">
                    <a:lumMod val="75000"/>
                  </a:schemeClr>
                </a:solidFill>
              </a:rPr>
              <a:t>don’t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050" name="Picture 2" descr="Sabrina Spellman Cosplay - Chilling Adventures of Sabrina - Shot By Artemis">
            <a:extLst>
              <a:ext uri="{FF2B5EF4-FFF2-40B4-BE49-F238E27FC236}">
                <a16:creationId xmlns:a16="http://schemas.microsoft.com/office/drawing/2014/main" id="{9BD22FA0-5889-4FE2-A16B-9E46C24F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7" y="1546797"/>
            <a:ext cx="2563781" cy="3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nhar com ladrão: você sabe o que isso significa?">
            <a:extLst>
              <a:ext uri="{FF2B5EF4-FFF2-40B4-BE49-F238E27FC236}">
                <a16:creationId xmlns:a16="http://schemas.microsoft.com/office/drawing/2014/main" id="{435A6E91-EADC-48E4-98B1-383C122F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60" y="2787163"/>
            <a:ext cx="2563781" cy="14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6CD524-33E4-4481-9035-4BFC0D134C87}"/>
              </a:ext>
            </a:extLst>
          </p:cNvPr>
          <p:cNvSpPr/>
          <p:nvPr/>
        </p:nvSpPr>
        <p:spPr>
          <a:xfrm>
            <a:off x="4990641" y="3084723"/>
            <a:ext cx="2071171" cy="1002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to have -&gt; Interrogative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5059656" y="2461811"/>
            <a:ext cx="3910699" cy="22880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</a:t>
            </a:r>
            <a:r>
              <a:rPr lang="pt-BR" sz="1800" b="1" dirty="0"/>
              <a:t> I </a:t>
            </a:r>
            <a:r>
              <a:rPr lang="pt-BR" sz="1800" b="1" dirty="0" err="1"/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</a:t>
            </a:r>
            <a:r>
              <a:rPr lang="pt-BR" sz="1800" b="1" dirty="0"/>
              <a:t> </a:t>
            </a:r>
            <a:r>
              <a:rPr lang="pt-BR" sz="1800" b="1" dirty="0" err="1"/>
              <a:t>You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Does </a:t>
            </a:r>
            <a:r>
              <a:rPr lang="pt-BR" sz="1800" b="1" dirty="0"/>
              <a:t>She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Does </a:t>
            </a:r>
            <a:r>
              <a:rPr lang="pt-BR" sz="1800" b="1" dirty="0"/>
              <a:t>He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Does </a:t>
            </a:r>
            <a:r>
              <a:rPr lang="pt-BR" sz="1800" b="1" dirty="0"/>
              <a:t>It </a:t>
            </a:r>
            <a:r>
              <a:rPr lang="pt-BR" sz="1800" b="1" dirty="0" err="1">
                <a:solidFill>
                  <a:srgbClr val="FF0000"/>
                </a:solidFill>
              </a:rPr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 </a:t>
            </a:r>
            <a:r>
              <a:rPr lang="pt-BR" sz="1800" b="1" dirty="0" err="1"/>
              <a:t>We</a:t>
            </a:r>
            <a:r>
              <a:rPr lang="pt-BR" sz="1800" b="1" dirty="0"/>
              <a:t> </a:t>
            </a:r>
            <a:r>
              <a:rPr lang="pt-BR" sz="1800" b="1" dirty="0" err="1"/>
              <a:t>have</a:t>
            </a:r>
            <a:r>
              <a:rPr lang="pt-BR" sz="1800" b="1" dirty="0"/>
              <a:t> a book?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Do </a:t>
            </a:r>
            <a:r>
              <a:rPr lang="pt-BR" sz="1800" b="1" dirty="0"/>
              <a:t>They </a:t>
            </a:r>
            <a:r>
              <a:rPr lang="pt-BR" sz="1800" b="1" dirty="0" err="1"/>
              <a:t>have</a:t>
            </a:r>
            <a:r>
              <a:rPr lang="pt-BR" sz="1800" b="1" dirty="0"/>
              <a:t> a book?</a:t>
            </a: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050" name="Picture 2" descr="Sabrina Spellman Cosplay - Chilling Adventures of Sabrina - Shot By Artemis">
            <a:extLst>
              <a:ext uri="{FF2B5EF4-FFF2-40B4-BE49-F238E27FC236}">
                <a16:creationId xmlns:a16="http://schemas.microsoft.com/office/drawing/2014/main" id="{9BD22FA0-5889-4FE2-A16B-9E46C24F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7" y="1546797"/>
            <a:ext cx="2563781" cy="3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nhar com ladrão: você sabe o que isso significa?">
            <a:extLst>
              <a:ext uri="{FF2B5EF4-FFF2-40B4-BE49-F238E27FC236}">
                <a16:creationId xmlns:a16="http://schemas.microsoft.com/office/drawing/2014/main" id="{435A6E91-EADC-48E4-98B1-383C122F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60" y="2787163"/>
            <a:ext cx="2563781" cy="14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511407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dirty="0">
                <a:solidFill>
                  <a:schemeClr val="accent3"/>
                </a:solidFill>
              </a:rPr>
              <a:t>D</a:t>
            </a:r>
            <a:r>
              <a:rPr lang="en" sz="6000" dirty="0">
                <a:solidFill>
                  <a:schemeClr val="accent3"/>
                </a:solidFill>
              </a:rPr>
              <a:t>o you have pets?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200576" y="2674464"/>
            <a:ext cx="1511265" cy="5365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/>
              <a:t>a dog.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" name="Google Shape;709;p15">
            <a:extLst>
              <a:ext uri="{FF2B5EF4-FFF2-40B4-BE49-F238E27FC236}">
                <a16:creationId xmlns:a16="http://schemas.microsoft.com/office/drawing/2014/main" id="{77E1CFA1-30B5-469E-9640-6837E26C4200}"/>
              </a:ext>
            </a:extLst>
          </p:cNvPr>
          <p:cNvSpPr txBox="1">
            <a:spLocks/>
          </p:cNvSpPr>
          <p:nvPr/>
        </p:nvSpPr>
        <p:spPr>
          <a:xfrm>
            <a:off x="200576" y="4620015"/>
            <a:ext cx="1511265" cy="53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Bef>
                <a:spcPts val="0"/>
              </a:spcBef>
              <a:buFont typeface="Quicksand"/>
              <a:buNone/>
            </a:pPr>
            <a:r>
              <a:rPr lang="pt-BR" sz="1800" b="1" dirty="0"/>
              <a:t>a cat.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endParaRPr lang="pt-BR" sz="1800" b="1" dirty="0"/>
          </a:p>
        </p:txBody>
      </p:sp>
      <p:sp>
        <p:nvSpPr>
          <p:cNvPr id="8" name="Google Shape;709;p15">
            <a:extLst>
              <a:ext uri="{FF2B5EF4-FFF2-40B4-BE49-F238E27FC236}">
                <a16:creationId xmlns:a16="http://schemas.microsoft.com/office/drawing/2014/main" id="{E1FCBE78-44B1-48D5-B631-47645E751C19}"/>
              </a:ext>
            </a:extLst>
          </p:cNvPr>
          <p:cNvSpPr txBox="1">
            <a:spLocks/>
          </p:cNvSpPr>
          <p:nvPr/>
        </p:nvSpPr>
        <p:spPr>
          <a:xfrm>
            <a:off x="3626283" y="2642567"/>
            <a:ext cx="1511265" cy="53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Bef>
                <a:spcPts val="0"/>
              </a:spcBef>
              <a:buFont typeface="Quicksand"/>
              <a:buNone/>
            </a:pPr>
            <a:r>
              <a:rPr lang="pt-BR" sz="1800" b="1" dirty="0"/>
              <a:t>a </a:t>
            </a:r>
            <a:r>
              <a:rPr lang="pt-BR" sz="1800" b="1" dirty="0" err="1"/>
              <a:t>bird</a:t>
            </a:r>
            <a:r>
              <a:rPr lang="pt-BR" sz="1800" b="1" dirty="0"/>
              <a:t>.</a:t>
            </a:r>
          </a:p>
          <a:p>
            <a:pPr marL="0" indent="0" algn="ctr">
              <a:spcBef>
                <a:spcPts val="0"/>
              </a:spcBef>
              <a:buFont typeface="Quicksand"/>
              <a:buNone/>
            </a:pPr>
            <a:endParaRPr lang="pt-BR" sz="1800" b="1" dirty="0"/>
          </a:p>
        </p:txBody>
      </p:sp>
      <p:sp>
        <p:nvSpPr>
          <p:cNvPr id="9" name="Google Shape;709;p15">
            <a:extLst>
              <a:ext uri="{FF2B5EF4-FFF2-40B4-BE49-F238E27FC236}">
                <a16:creationId xmlns:a16="http://schemas.microsoft.com/office/drawing/2014/main" id="{7963549F-0580-401E-B2AC-B750550D317D}"/>
              </a:ext>
            </a:extLst>
          </p:cNvPr>
          <p:cNvSpPr txBox="1">
            <a:spLocks/>
          </p:cNvSpPr>
          <p:nvPr/>
        </p:nvSpPr>
        <p:spPr>
          <a:xfrm>
            <a:off x="3541992" y="4632093"/>
            <a:ext cx="1511265" cy="53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Bef>
                <a:spcPts val="0"/>
              </a:spcBef>
              <a:buFont typeface="Quicksand"/>
              <a:buNone/>
            </a:pPr>
            <a:r>
              <a:rPr lang="pt-BR" sz="1800" b="1" dirty="0"/>
              <a:t>a </a:t>
            </a:r>
            <a:r>
              <a:rPr lang="pt-BR" sz="1800" b="1" dirty="0" err="1"/>
              <a:t>fish</a:t>
            </a:r>
            <a:r>
              <a:rPr lang="pt-BR" sz="1800" b="1" dirty="0"/>
              <a:t>.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endParaRPr lang="pt-BR" sz="1800" b="1" dirty="0"/>
          </a:p>
        </p:txBody>
      </p:sp>
      <p:sp>
        <p:nvSpPr>
          <p:cNvPr id="10" name="Google Shape;709;p15">
            <a:extLst>
              <a:ext uri="{FF2B5EF4-FFF2-40B4-BE49-F238E27FC236}">
                <a16:creationId xmlns:a16="http://schemas.microsoft.com/office/drawing/2014/main" id="{39FD5E0A-D23E-42BA-9BA1-2EAC9916D57A}"/>
              </a:ext>
            </a:extLst>
          </p:cNvPr>
          <p:cNvSpPr txBox="1">
            <a:spLocks/>
          </p:cNvSpPr>
          <p:nvPr/>
        </p:nvSpPr>
        <p:spPr>
          <a:xfrm>
            <a:off x="6958588" y="2571750"/>
            <a:ext cx="1823905" cy="53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Bef>
                <a:spcPts val="0"/>
              </a:spcBef>
              <a:buFont typeface="Quicksand"/>
              <a:buNone/>
            </a:pPr>
            <a:r>
              <a:rPr lang="pt-BR" sz="1800" b="1" dirty="0"/>
              <a:t>a </a:t>
            </a:r>
            <a:r>
              <a:rPr lang="pt-BR" sz="1800" b="1" dirty="0" err="1"/>
              <a:t>rabbit</a:t>
            </a:r>
            <a:r>
              <a:rPr lang="pt-BR" sz="1800" b="1" dirty="0"/>
              <a:t>.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endParaRPr lang="pt-BR" sz="1800" b="1" dirty="0"/>
          </a:p>
        </p:txBody>
      </p:sp>
      <p:sp>
        <p:nvSpPr>
          <p:cNvPr id="11" name="Google Shape;709;p15">
            <a:extLst>
              <a:ext uri="{FF2B5EF4-FFF2-40B4-BE49-F238E27FC236}">
                <a16:creationId xmlns:a16="http://schemas.microsoft.com/office/drawing/2014/main" id="{253CA0A5-B815-43CC-BB5D-0E2663198A31}"/>
              </a:ext>
            </a:extLst>
          </p:cNvPr>
          <p:cNvSpPr txBox="1">
            <a:spLocks/>
          </p:cNvSpPr>
          <p:nvPr/>
        </p:nvSpPr>
        <p:spPr>
          <a:xfrm>
            <a:off x="6634716" y="4596720"/>
            <a:ext cx="2072597" cy="53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spcBef>
                <a:spcPts val="0"/>
              </a:spcBef>
              <a:buFont typeface="Quicksand"/>
              <a:buNone/>
            </a:pPr>
            <a:r>
              <a:rPr lang="pt-BR" sz="1800" b="1" dirty="0"/>
              <a:t>No pets.</a:t>
            </a:r>
          </a:p>
          <a:p>
            <a:pPr marL="0" indent="0">
              <a:spcBef>
                <a:spcPts val="0"/>
              </a:spcBef>
              <a:buFont typeface="Quicksand"/>
              <a:buNone/>
            </a:pPr>
            <a:endParaRPr lang="pt-BR" sz="1800" b="1" dirty="0"/>
          </a:p>
        </p:txBody>
      </p:sp>
      <p:pic>
        <p:nvPicPr>
          <p:cNvPr id="3074" name="Picture 2" descr="Cat sitter: o que saber na hora de contratar o serviço | Petz">
            <a:extLst>
              <a:ext uri="{FF2B5EF4-FFF2-40B4-BE49-F238E27FC236}">
                <a16:creationId xmlns:a16="http://schemas.microsoft.com/office/drawing/2014/main" id="{9B57ED2B-D858-4EEE-B955-A323A586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" y="3375368"/>
            <a:ext cx="1998921" cy="112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animal welfare problems are associated with dog breeding? – RSPCA  Knowledgebase">
            <a:extLst>
              <a:ext uri="{FF2B5EF4-FFF2-40B4-BE49-F238E27FC236}">
                <a16:creationId xmlns:a16="http://schemas.microsoft.com/office/drawing/2014/main" id="{E9721A40-4860-4FD3-A038-1E6EDCBD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7" y="1237170"/>
            <a:ext cx="1291414" cy="12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s a rabbit the right pet for you? | The Humane Society of the United States">
            <a:extLst>
              <a:ext uri="{FF2B5EF4-FFF2-40B4-BE49-F238E27FC236}">
                <a16:creationId xmlns:a16="http://schemas.microsoft.com/office/drawing/2014/main" id="{330A485B-B79E-4433-A4D9-7F6BB0EC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48" y="1342526"/>
            <a:ext cx="2848225" cy="12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choose a pet fish - PETstock NZ Blog">
            <a:extLst>
              <a:ext uri="{FF2B5EF4-FFF2-40B4-BE49-F238E27FC236}">
                <a16:creationId xmlns:a16="http://schemas.microsoft.com/office/drawing/2014/main" id="{5BBA5B1A-BAA3-4D5E-80C8-D570B013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86" y="3056719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Quaker Parrot (Monk Parakeet): Bird Species Profile">
            <a:extLst>
              <a:ext uri="{FF2B5EF4-FFF2-40B4-BE49-F238E27FC236}">
                <a16:creationId xmlns:a16="http://schemas.microsoft.com/office/drawing/2014/main" id="{32E41F9E-EE9B-496C-8253-28805807B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53" y="1254962"/>
            <a:ext cx="2103795" cy="14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0252F2E4-D60E-437A-80AA-E4F6DAB6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13" y="-145874"/>
            <a:ext cx="1884787" cy="188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8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991226" y="1849164"/>
            <a:ext cx="395183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have____? Yes, I do/ No, I don’.t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1.</a:t>
            </a:r>
            <a:endParaRPr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have?</a:t>
            </a:r>
            <a:endParaRPr dirty="0"/>
          </a:p>
        </p:txBody>
      </p:sp>
      <p:pic>
        <p:nvPicPr>
          <p:cNvPr id="4098" name="Picture 2" descr="64 Stylish Bedroom Design Ideas - Modern Bedrooms Decorating Tips">
            <a:extLst>
              <a:ext uri="{FF2B5EF4-FFF2-40B4-BE49-F238E27FC236}">
                <a16:creationId xmlns:a16="http://schemas.microsoft.com/office/drawing/2014/main" id="{734DDD87-7E91-4896-8E96-EF488BF1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0"/>
            <a:ext cx="69072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3B2AFD9-C4EF-470B-A6C1-00B7445EE316}"/>
              </a:ext>
            </a:extLst>
          </p:cNvPr>
          <p:cNvSpPr txBox="1"/>
          <p:nvPr/>
        </p:nvSpPr>
        <p:spPr>
          <a:xfrm>
            <a:off x="3785191" y="1435397"/>
            <a:ext cx="691116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Mirror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63C6B6-AFFD-4BC9-9375-BF52BD73B9E5}"/>
              </a:ext>
            </a:extLst>
          </p:cNvPr>
          <p:cNvSpPr txBox="1"/>
          <p:nvPr/>
        </p:nvSpPr>
        <p:spPr>
          <a:xfrm>
            <a:off x="1598428" y="4835723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Carpet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00D7FB-4639-4B14-800F-152A7F43BDD2}"/>
              </a:ext>
            </a:extLst>
          </p:cNvPr>
          <p:cNvSpPr txBox="1"/>
          <p:nvPr/>
        </p:nvSpPr>
        <p:spPr>
          <a:xfrm>
            <a:off x="1399954" y="3956381"/>
            <a:ext cx="847060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Bedside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table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8E24D6-CB6E-44F2-8245-E1FD0222E3BE}"/>
              </a:ext>
            </a:extLst>
          </p:cNvPr>
          <p:cNvSpPr txBox="1"/>
          <p:nvPr/>
        </p:nvSpPr>
        <p:spPr>
          <a:xfrm>
            <a:off x="2806996" y="2743150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Pillows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2F0C0BC-2B4C-4066-80C3-80421F897CAE}"/>
              </a:ext>
            </a:extLst>
          </p:cNvPr>
          <p:cNvSpPr txBox="1"/>
          <p:nvPr/>
        </p:nvSpPr>
        <p:spPr>
          <a:xfrm>
            <a:off x="6257716" y="1801177"/>
            <a:ext cx="847060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French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door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303003-5E7A-4AA5-8876-F9D7D5EB5D72}"/>
              </a:ext>
            </a:extLst>
          </p:cNvPr>
          <p:cNvSpPr txBox="1"/>
          <p:nvPr/>
        </p:nvSpPr>
        <p:spPr>
          <a:xfrm>
            <a:off x="6790710" y="2668369"/>
            <a:ext cx="935685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Window</a:t>
            </a:r>
            <a:r>
              <a:rPr lang="pt-BR" dirty="0">
                <a:solidFill>
                  <a:schemeClr val="bg1"/>
                </a:solidFill>
              </a:rPr>
              <a:t>(imagine)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F11384D-F901-4D53-B890-39A0CB6D068E}"/>
              </a:ext>
            </a:extLst>
          </p:cNvPr>
          <p:cNvSpPr txBox="1"/>
          <p:nvPr/>
        </p:nvSpPr>
        <p:spPr>
          <a:xfrm>
            <a:off x="4476307" y="3331890"/>
            <a:ext cx="93568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Blanket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B74E54-CDE5-4F90-84F7-5A8717C98701}"/>
              </a:ext>
            </a:extLst>
          </p:cNvPr>
          <p:cNvSpPr txBox="1"/>
          <p:nvPr/>
        </p:nvSpPr>
        <p:spPr>
          <a:xfrm>
            <a:off x="6808362" y="3971685"/>
            <a:ext cx="63443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stool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47AC8A-04B7-430C-BDFA-5D0A061C4652}"/>
              </a:ext>
            </a:extLst>
          </p:cNvPr>
          <p:cNvSpPr txBox="1"/>
          <p:nvPr/>
        </p:nvSpPr>
        <p:spPr>
          <a:xfrm>
            <a:off x="5264702" y="1570803"/>
            <a:ext cx="88439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frame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9468E6-731C-4E2A-A425-66C562AAA548}"/>
              </a:ext>
            </a:extLst>
          </p:cNvPr>
          <p:cNvSpPr txBox="1"/>
          <p:nvPr/>
        </p:nvSpPr>
        <p:spPr>
          <a:xfrm>
            <a:off x="4130748" y="623772"/>
            <a:ext cx="1929809" cy="5232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</a:rPr>
              <a:t>Bedroom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72F9B5E-34EC-4942-BE86-C7CEBB04FF65}"/>
              </a:ext>
            </a:extLst>
          </p:cNvPr>
          <p:cNvSpPr txBox="1"/>
          <p:nvPr/>
        </p:nvSpPr>
        <p:spPr>
          <a:xfrm>
            <a:off x="2247014" y="3595173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book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B22CA0-CEAE-4E15-914E-405DA8920974}"/>
              </a:ext>
            </a:extLst>
          </p:cNvPr>
          <p:cNvSpPr txBox="1"/>
          <p:nvPr/>
        </p:nvSpPr>
        <p:spPr>
          <a:xfrm>
            <a:off x="1928038" y="3109335"/>
            <a:ext cx="84706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mug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303816-9601-4D91-B46E-D69C1677A661}"/>
              </a:ext>
            </a:extLst>
          </p:cNvPr>
          <p:cNvSpPr txBox="1"/>
          <p:nvPr/>
        </p:nvSpPr>
        <p:spPr>
          <a:xfrm>
            <a:off x="0" y="357349"/>
            <a:ext cx="24454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" sz="2000" dirty="0"/>
              <a:t>Do you have____? Yes, I do/ No, I don’.t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6982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493</Words>
  <Application>Microsoft Office PowerPoint</Application>
  <PresentationFormat>Apresentação na tela (16:9)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Amatic SC</vt:lpstr>
      <vt:lpstr>Quicksand</vt:lpstr>
      <vt:lpstr>Arial</vt:lpstr>
      <vt:lpstr>Short Stack</vt:lpstr>
      <vt:lpstr>Knight template</vt:lpstr>
      <vt:lpstr>HAVE/ There is and there are</vt:lpstr>
      <vt:lpstr>possession</vt:lpstr>
      <vt:lpstr>Possession(possessives)-&gt; to have</vt:lpstr>
      <vt:lpstr>to have -&gt; affirmative</vt:lpstr>
      <vt:lpstr>to have -&gt; Negative</vt:lpstr>
      <vt:lpstr>to have -&gt; Interrogative</vt:lpstr>
      <vt:lpstr>Do you have pets?</vt:lpstr>
      <vt:lpstr>Do you have____? Yes, I do/ No, I don’.t</vt:lpstr>
      <vt:lpstr>1. Do you have?</vt:lpstr>
      <vt:lpstr>Does she have____? Yes, she does/ No, she doesn’t Does he have____? Yes, he does/ No, he doesn’t Do they have____? Yes, they do/ No, they don’t</vt:lpstr>
      <vt:lpstr>Does she have____? Yes, she does/ No, she doesn’t Does he have____? Yes, he does/ No, he doesn’t Do they have____? Yes, they do/ No, they don’t</vt:lpstr>
      <vt:lpstr>There is and there are</vt:lpstr>
      <vt:lpstr>Apresentação do PowerPoint</vt:lpstr>
      <vt:lpstr>Apresentação do PowerPoint</vt:lpstr>
      <vt:lpstr>Is thre? Are there?</vt:lpstr>
      <vt:lpstr>Is thre? Are there?</vt:lpstr>
      <vt:lpstr>Is thre? Are there?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 is and there are</dc:title>
  <cp:lastModifiedBy>Ânderson Martins Pereira</cp:lastModifiedBy>
  <cp:revision>16</cp:revision>
  <dcterms:modified xsi:type="dcterms:W3CDTF">2026-04-21T15:25:08Z</dcterms:modified>
</cp:coreProperties>
</file>