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78" r:id="rId2"/>
    <p:sldId id="281" r:id="rId3"/>
    <p:sldId id="283" r:id="rId4"/>
    <p:sldId id="282" r:id="rId5"/>
    <p:sldId id="259" r:id="rId6"/>
    <p:sldId id="286" r:id="rId7"/>
    <p:sldId id="285" r:id="rId8"/>
    <p:sldId id="256" r:id="rId9"/>
    <p:sldId id="294" r:id="rId10"/>
    <p:sldId id="293" r:id="rId11"/>
    <p:sldId id="280" r:id="rId12"/>
    <p:sldId id="284" r:id="rId13"/>
    <p:sldId id="296" r:id="rId14"/>
    <p:sldId id="287" r:id="rId15"/>
    <p:sldId id="288" r:id="rId16"/>
    <p:sldId id="289" r:id="rId17"/>
    <p:sldId id="297" r:id="rId18"/>
    <p:sldId id="295" r:id="rId19"/>
    <p:sldId id="290" r:id="rId20"/>
    <p:sldId id="292" r:id="rId21"/>
    <p:sldId id="29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951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72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19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176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8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85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287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611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329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123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40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13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261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60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40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83405d53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83405d53a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07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99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3405d53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3405d53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77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926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4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a3-ibgps-A?feature=oembed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o Are You - Sobre | Facebook">
            <a:extLst>
              <a:ext uri="{FF2B5EF4-FFF2-40B4-BE49-F238E27FC236}">
                <a16:creationId xmlns:a16="http://schemas.microsoft.com/office/drawing/2014/main" id="{0A60444C-06FC-4513-BDD9-93619EE1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0" y="17979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C1F61FBB-1531-455A-AC0F-A5AFB78A8044}"/>
              </a:ext>
            </a:extLst>
          </p:cNvPr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Who are you?</a:t>
            </a:r>
            <a:endParaRPr sz="4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312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Possessives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482700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4;p13">
            <a:extLst>
              <a:ext uri="{FF2B5EF4-FFF2-40B4-BE49-F238E27FC236}">
                <a16:creationId xmlns:a16="http://schemas.microsoft.com/office/drawing/2014/main" id="{4B917FBE-24E3-4290-A6FE-027FCFFEAF95}"/>
              </a:ext>
            </a:extLst>
          </p:cNvPr>
          <p:cNvSpPr txBox="1"/>
          <p:nvPr/>
        </p:nvSpPr>
        <p:spPr>
          <a:xfrm>
            <a:off x="-521785" y="1767519"/>
            <a:ext cx="5666661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Como eu digo</a:t>
            </a:r>
            <a:b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“O aniversário </a:t>
            </a:r>
            <a:r>
              <a:rPr kumimoji="0" lang="en" sz="4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da</a:t>
            </a: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minha mãe é …”?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 descr="BBB 21: Preferência de Gil está por um fio">
            <a:extLst>
              <a:ext uri="{FF2B5EF4-FFF2-40B4-BE49-F238E27FC236}">
                <a16:creationId xmlns:a16="http://schemas.microsoft.com/office/drawing/2014/main" id="{DBAD7661-6784-4441-97FF-7ECDE143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75" y="1933575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Produção?!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482700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4;p13">
            <a:extLst>
              <a:ext uri="{FF2B5EF4-FFF2-40B4-BE49-F238E27FC236}">
                <a16:creationId xmlns:a16="http://schemas.microsoft.com/office/drawing/2014/main" id="{4B917FBE-24E3-4290-A6FE-027FCFFEAF95}"/>
              </a:ext>
            </a:extLst>
          </p:cNvPr>
          <p:cNvSpPr txBox="1"/>
          <p:nvPr/>
        </p:nvSpPr>
        <p:spPr>
          <a:xfrm>
            <a:off x="113472" y="1874169"/>
            <a:ext cx="4770303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Pode ser: “</a:t>
            </a:r>
            <a:r>
              <a:rPr kumimoji="0" lang="en" sz="4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my</a:t>
            </a: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mother birthday is….”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50" name="Picture 2" descr="BBB 21: Gil diz que vai dar bronca em Sarah fora da casa">
            <a:extLst>
              <a:ext uri="{FF2B5EF4-FFF2-40B4-BE49-F238E27FC236}">
                <a16:creationId xmlns:a16="http://schemas.microsoft.com/office/drawing/2014/main" id="{69A26A47-4905-4085-9DCC-843207BE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75" y="1933575"/>
            <a:ext cx="4286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Possessives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482700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059BE1E-684D-4202-B29E-6CDA022E7723}"/>
              </a:ext>
            </a:extLst>
          </p:cNvPr>
          <p:cNvSpPr txBox="1"/>
          <p:nvPr/>
        </p:nvSpPr>
        <p:spPr>
          <a:xfrm>
            <a:off x="113472" y="1874169"/>
            <a:ext cx="903052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 mother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’s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birthday is on May 10th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24" name="Picture 4" descr="Black Curved Arrow Clipart - Clipart Kid | Instagram divider, Clip art,  Overlays picsart">
            <a:extLst>
              <a:ext uri="{FF2B5EF4-FFF2-40B4-BE49-F238E27FC236}">
                <a16:creationId xmlns:a16="http://schemas.microsoft.com/office/drawing/2014/main" id="{D34CE242-C998-4043-9E32-B8D15A1E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9242">
            <a:off x="2558796" y="1015428"/>
            <a:ext cx="1320269" cy="13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650D060-62E7-4CE4-8EB2-6206879B76F5}"/>
              </a:ext>
            </a:extLst>
          </p:cNvPr>
          <p:cNvSpPr txBox="1"/>
          <p:nvPr/>
        </p:nvSpPr>
        <p:spPr>
          <a:xfrm>
            <a:off x="56736" y="3363416"/>
            <a:ext cx="903052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 father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’s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name is Paulo.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4" descr="Black Curved Arrow Clipart - Clipart Kid | Instagram divider, Clip art,  Overlays picsart">
            <a:extLst>
              <a:ext uri="{FF2B5EF4-FFF2-40B4-BE49-F238E27FC236}">
                <a16:creationId xmlns:a16="http://schemas.microsoft.com/office/drawing/2014/main" id="{1983976E-DC63-4C22-9789-574E2005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9242">
            <a:off x="3420630" y="2469449"/>
            <a:ext cx="1320269" cy="133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54;p13">
            <a:extLst>
              <a:ext uri="{FF2B5EF4-FFF2-40B4-BE49-F238E27FC236}">
                <a16:creationId xmlns:a16="http://schemas.microsoft.com/office/drawing/2014/main" id="{9B69A48A-0896-4373-A09B-F5C165495499}"/>
              </a:ext>
            </a:extLst>
          </p:cNvPr>
          <p:cNvSpPr txBox="1"/>
          <p:nvPr/>
        </p:nvSpPr>
        <p:spPr>
          <a:xfrm>
            <a:off x="-86668" y="4260147"/>
            <a:ext cx="903052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y mothers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’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birthday are on December.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3232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8482700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Mídia Online 1" title="Grammar: Plural or Possessive?">
            <a:hlinkClick r:id="" action="ppaction://media"/>
            <a:extLst>
              <a:ext uri="{FF2B5EF4-FFF2-40B4-BE49-F238E27FC236}">
                <a16:creationId xmlns:a16="http://schemas.microsoft.com/office/drawing/2014/main" id="{AF8DD0E1-1513-4D22-87BE-E0BFC9378C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3648" y="804231"/>
            <a:ext cx="5908161" cy="33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Possessives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059BE1E-684D-4202-B29E-6CDA022E7723}"/>
              </a:ext>
            </a:extLst>
          </p:cNvPr>
          <p:cNvSpPr txBox="1"/>
          <p:nvPr/>
        </p:nvSpPr>
        <p:spPr>
          <a:xfrm>
            <a:off x="70271" y="3138754"/>
            <a:ext cx="240939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Eliana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(possuidor)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650D060-62E7-4CE4-8EB2-6206879B76F5}"/>
              </a:ext>
            </a:extLst>
          </p:cNvPr>
          <p:cNvSpPr txBox="1"/>
          <p:nvPr/>
        </p:nvSpPr>
        <p:spPr>
          <a:xfrm>
            <a:off x="2794523" y="3194104"/>
            <a:ext cx="232290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Mask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194" name="Picture 2" descr="Coronavirus Masks: Types, Protection, How &amp; When to Use">
            <a:extLst>
              <a:ext uri="{FF2B5EF4-FFF2-40B4-BE49-F238E27FC236}">
                <a16:creationId xmlns:a16="http://schemas.microsoft.com/office/drawing/2014/main" id="{74011F00-2574-4762-A85F-40376F083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1" y="1732061"/>
            <a:ext cx="2506979" cy="14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nfortable - Suporte Para Notebook - Preto | Mercado Livre">
            <a:extLst>
              <a:ext uri="{FF2B5EF4-FFF2-40B4-BE49-F238E27FC236}">
                <a16:creationId xmlns:a16="http://schemas.microsoft.com/office/drawing/2014/main" id="{0459024C-2B53-4B4A-88C3-400685452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87" y="1703157"/>
            <a:ext cx="2695482" cy="18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4F8A0972-527E-431B-9390-477ED7441F44}"/>
              </a:ext>
            </a:extLst>
          </p:cNvPr>
          <p:cNvSpPr txBox="1"/>
          <p:nvPr/>
        </p:nvSpPr>
        <p:spPr>
          <a:xfrm>
            <a:off x="5358934" y="3532643"/>
            <a:ext cx="360879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Comfortable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(dizer algo sobre o 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66" name="Picture 2" descr="Eliana se posiciona e afasta rumor de mudança para os EUA: 'A família está  aqui' - Purepeople">
            <a:extLst>
              <a:ext uri="{FF2B5EF4-FFF2-40B4-BE49-F238E27FC236}">
                <a16:creationId xmlns:a16="http://schemas.microsoft.com/office/drawing/2014/main" id="{CF159665-014D-43F9-A48D-1D867363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6" y="1615601"/>
            <a:ext cx="1584267" cy="15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4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" y="206275"/>
            <a:ext cx="95626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Eliana’s mask is confortable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218" name="Picture 2" descr="Eliana fala sobre ter contraído covid-19: 'meu pai chorou muito' - Emais -  Estadão">
            <a:extLst>
              <a:ext uri="{FF2B5EF4-FFF2-40B4-BE49-F238E27FC236}">
                <a16:creationId xmlns:a16="http://schemas.microsoft.com/office/drawing/2014/main" id="{41665A95-22F8-4F8F-BCE6-B8B7AD7A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20" y="855992"/>
            <a:ext cx="5136614" cy="38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C5D2088A-C130-481B-80D2-A984913B759B}"/>
              </a:ext>
            </a:extLst>
          </p:cNvPr>
          <p:cNvSpPr txBox="1"/>
          <p:nvPr/>
        </p:nvSpPr>
        <p:spPr>
          <a:xfrm>
            <a:off x="-209320" y="4277581"/>
            <a:ext cx="95626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her mask is confortable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813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Possessives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059BE1E-684D-4202-B29E-6CDA022E7723}"/>
              </a:ext>
            </a:extLst>
          </p:cNvPr>
          <p:cNvSpPr txBox="1"/>
          <p:nvPr/>
        </p:nvSpPr>
        <p:spPr>
          <a:xfrm>
            <a:off x="70271" y="3138754"/>
            <a:ext cx="240939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Justin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(possuidor)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650D060-62E7-4CE4-8EB2-6206879B76F5}"/>
              </a:ext>
            </a:extLst>
          </p:cNvPr>
          <p:cNvSpPr txBox="1"/>
          <p:nvPr/>
        </p:nvSpPr>
        <p:spPr>
          <a:xfrm>
            <a:off x="2794523" y="3194104"/>
            <a:ext cx="232290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tattoo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4F8A0972-527E-431B-9390-477ED7441F44}"/>
              </a:ext>
            </a:extLst>
          </p:cNvPr>
          <p:cNvSpPr txBox="1"/>
          <p:nvPr/>
        </p:nvSpPr>
        <p:spPr>
          <a:xfrm>
            <a:off x="5358934" y="3532643"/>
            <a:ext cx="360879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big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(dizer algo sobre o 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370" name="Picture 10" descr="Maturidade: Justin Bieber retorna aos palcos 'após cinco anos' com  “Changes” seu novo álbum – Culturaliza BH">
            <a:extLst>
              <a:ext uri="{FF2B5EF4-FFF2-40B4-BE49-F238E27FC236}">
                <a16:creationId xmlns:a16="http://schemas.microsoft.com/office/drawing/2014/main" id="{B82025E0-F0BB-4F4C-BF4F-EAA8704B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9" y="1769113"/>
            <a:ext cx="1882833" cy="13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Tatuagem criada por Gustavo Garcez de Bagé. Abelha em blackwork no braço. # tattoo #tatuagem #blackw… | Tatuagem de abelha, Tatuagem pescoço feminina,  Tatuagem">
            <a:extLst>
              <a:ext uri="{FF2B5EF4-FFF2-40B4-BE49-F238E27FC236}">
                <a16:creationId xmlns:a16="http://schemas.microsoft.com/office/drawing/2014/main" id="{6AEC56E4-35D0-47E4-ABED-8E86FFA86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05" y="1496523"/>
            <a:ext cx="1607772" cy="16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big-small - Estratégia Social">
            <a:extLst>
              <a:ext uri="{FF2B5EF4-FFF2-40B4-BE49-F238E27FC236}">
                <a16:creationId xmlns:a16="http://schemas.microsoft.com/office/drawing/2014/main" id="{475B3EE5-8301-46D1-B74C-594EBD48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41" y="1610857"/>
            <a:ext cx="2488965" cy="17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6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482" name="Picture 2" descr="É oficial! Justin Bieber fechou o torso com tatuagens | Capricho">
            <a:extLst>
              <a:ext uri="{FF2B5EF4-FFF2-40B4-BE49-F238E27FC236}">
                <a16:creationId xmlns:a16="http://schemas.microsoft.com/office/drawing/2014/main" id="{A33240A3-63C2-4CA5-80AE-251ED760E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21" y="731422"/>
            <a:ext cx="3882757" cy="38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/>
          <p:nvPr/>
        </p:nvSpPr>
        <p:spPr>
          <a:xfrm>
            <a:off x="0" y="206276"/>
            <a:ext cx="95626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Justin’s tattooes are big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C5D2088A-C130-481B-80D2-A984913B759B}"/>
              </a:ext>
            </a:extLst>
          </p:cNvPr>
          <p:cNvSpPr txBox="1"/>
          <p:nvPr/>
        </p:nvSpPr>
        <p:spPr>
          <a:xfrm>
            <a:off x="-209320" y="4277581"/>
            <a:ext cx="95626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is tattooes are big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56432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Possessives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059BE1E-684D-4202-B29E-6CDA022E7723}"/>
              </a:ext>
            </a:extLst>
          </p:cNvPr>
          <p:cNvSpPr txBox="1"/>
          <p:nvPr/>
        </p:nvSpPr>
        <p:spPr>
          <a:xfrm>
            <a:off x="70271" y="3138754"/>
            <a:ext cx="240939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Sandy e Jr.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(possuidor)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650D060-62E7-4CE4-8EB2-6206879B76F5}"/>
              </a:ext>
            </a:extLst>
          </p:cNvPr>
          <p:cNvSpPr txBox="1"/>
          <p:nvPr/>
        </p:nvSpPr>
        <p:spPr>
          <a:xfrm>
            <a:off x="2794523" y="3194104"/>
            <a:ext cx="232290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Clothes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4F8A0972-527E-431B-9390-477ED7441F44}"/>
              </a:ext>
            </a:extLst>
          </p:cNvPr>
          <p:cNvSpPr txBox="1"/>
          <p:nvPr/>
        </p:nvSpPr>
        <p:spPr>
          <a:xfrm>
            <a:off x="5358934" y="3532643"/>
            <a:ext cx="360879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Stylish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(dizer algo sobre o 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364" name="Picture 4" descr="Why you should stop buying new clothes">
            <a:extLst>
              <a:ext uri="{FF2B5EF4-FFF2-40B4-BE49-F238E27FC236}">
                <a16:creationId xmlns:a16="http://schemas.microsoft.com/office/drawing/2014/main" id="{0326CDFF-9EC1-4780-87D6-C18CBF65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67" y="1430108"/>
            <a:ext cx="1784817" cy="178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6 Steps to Becoming a More Stylish Woman | GTBlog">
            <a:extLst>
              <a:ext uri="{FF2B5EF4-FFF2-40B4-BE49-F238E27FC236}">
                <a16:creationId xmlns:a16="http://schemas.microsoft.com/office/drawing/2014/main" id="{1859F39D-A1CA-4D0C-975E-E4348134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92" y="1610857"/>
            <a:ext cx="2419816" cy="194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onfira a história da dupla Sandy &amp; Junior e relembre imagens antigas dos  irmãos - Primeiro Plano - HOME">
            <a:extLst>
              <a:ext uri="{FF2B5EF4-FFF2-40B4-BE49-F238E27FC236}">
                <a16:creationId xmlns:a16="http://schemas.microsoft.com/office/drawing/2014/main" id="{F23FF94B-37AE-4C05-A74F-00C201C3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0" y="1927165"/>
            <a:ext cx="2005572" cy="11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Sandy e Junior série: “Sandy e Junior: A História” é o afago para os  saudosos fãs da dupla | CLAUDIA">
            <a:extLst>
              <a:ext uri="{FF2B5EF4-FFF2-40B4-BE49-F238E27FC236}">
                <a16:creationId xmlns:a16="http://schemas.microsoft.com/office/drawing/2014/main" id="{1870B779-5898-4AAE-922D-7FB11409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74" y="1068019"/>
            <a:ext cx="4660997" cy="34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C5D2088A-C130-481B-80D2-A984913B759B}"/>
              </a:ext>
            </a:extLst>
          </p:cNvPr>
          <p:cNvSpPr txBox="1"/>
          <p:nvPr/>
        </p:nvSpPr>
        <p:spPr>
          <a:xfrm>
            <a:off x="-209320" y="4277581"/>
            <a:ext cx="95626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heir clothes are stylish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1" y="206275"/>
            <a:ext cx="956264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Sandy and Junior’s clothes are stylish.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2116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o Are You - Sobre | Facebook">
            <a:extLst>
              <a:ext uri="{FF2B5EF4-FFF2-40B4-BE49-F238E27FC236}">
                <a16:creationId xmlns:a16="http://schemas.microsoft.com/office/drawing/2014/main" id="{0A60444C-06FC-4513-BDD9-93619EE1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70" y="179790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C1F61FBB-1531-455A-AC0F-A5AFB78A8044}"/>
              </a:ext>
            </a:extLst>
          </p:cNvPr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Who are you?</a:t>
            </a:r>
            <a:endParaRPr sz="4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106;p15">
            <a:extLst>
              <a:ext uri="{FF2B5EF4-FFF2-40B4-BE49-F238E27FC236}">
                <a16:creationId xmlns:a16="http://schemas.microsoft.com/office/drawing/2014/main" id="{A220DDE9-DC04-444E-9A14-62B4216E2F30}"/>
              </a:ext>
            </a:extLst>
          </p:cNvPr>
          <p:cNvSpPr txBox="1"/>
          <p:nvPr/>
        </p:nvSpPr>
        <p:spPr>
          <a:xfrm>
            <a:off x="3869374" y="1601149"/>
            <a:ext cx="475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Ânderson.</a:t>
            </a:r>
          </a:p>
        </p:txBody>
      </p:sp>
      <p:sp>
        <p:nvSpPr>
          <p:cNvPr id="6" name="Google Shape;106;p15">
            <a:extLst>
              <a:ext uri="{FF2B5EF4-FFF2-40B4-BE49-F238E27FC236}">
                <a16:creationId xmlns:a16="http://schemas.microsoft.com/office/drawing/2014/main" id="{55AB47C4-7F22-48B7-BF64-AB98F21BB082}"/>
              </a:ext>
            </a:extLst>
          </p:cNvPr>
          <p:cNvSpPr txBox="1"/>
          <p:nvPr/>
        </p:nvSpPr>
        <p:spPr>
          <a:xfrm>
            <a:off x="3907952" y="2126676"/>
            <a:ext cx="527462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y name is Ânderson.</a:t>
            </a:r>
          </a:p>
        </p:txBody>
      </p:sp>
      <p:sp>
        <p:nvSpPr>
          <p:cNvPr id="7" name="Google Shape;106;p15">
            <a:extLst>
              <a:ext uri="{FF2B5EF4-FFF2-40B4-BE49-F238E27FC236}">
                <a16:creationId xmlns:a16="http://schemas.microsoft.com/office/drawing/2014/main" id="{74885A60-9DF2-447B-B841-BB355ECDD6C1}"/>
              </a:ext>
            </a:extLst>
          </p:cNvPr>
          <p:cNvSpPr txBox="1"/>
          <p:nvPr/>
        </p:nvSpPr>
        <p:spPr>
          <a:xfrm>
            <a:off x="3907952" y="3227054"/>
            <a:ext cx="527462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Ânderson.</a:t>
            </a:r>
          </a:p>
        </p:txBody>
      </p:sp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14D268CB-173C-4124-ACA6-4DE642893613}"/>
              </a:ext>
            </a:extLst>
          </p:cNvPr>
          <p:cNvSpPr txBox="1"/>
          <p:nvPr/>
        </p:nvSpPr>
        <p:spPr>
          <a:xfrm>
            <a:off x="3907952" y="2676865"/>
            <a:ext cx="527462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 am the Ânderson.</a:t>
            </a:r>
          </a:p>
        </p:txBody>
      </p:sp>
      <p:pic>
        <p:nvPicPr>
          <p:cNvPr id="3076" name="Picture 4" descr="Download Escuela De Ingenier A Mach - Correct Icon Png - Full Size PNG  Image - PNGkit">
            <a:extLst>
              <a:ext uri="{FF2B5EF4-FFF2-40B4-BE49-F238E27FC236}">
                <a16:creationId xmlns:a16="http://schemas.microsoft.com/office/drawing/2014/main" id="{3EDDFD66-1852-457C-A771-60D9F9FCF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69" y="1752837"/>
            <a:ext cx="433941" cy="4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wnload Escuela De Ingenier A Mach - Correct Icon Png - Full Size PNG  Image - PNGkit">
            <a:extLst>
              <a:ext uri="{FF2B5EF4-FFF2-40B4-BE49-F238E27FC236}">
                <a16:creationId xmlns:a16="http://schemas.microsoft.com/office/drawing/2014/main" id="{9226346D-B7C6-46DF-A847-BCFF4D4E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55" y="2216602"/>
            <a:ext cx="433941" cy="4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wnload Escuela De Ingenier A Mach - Correct Icon Png - Full Size PNG  Image - PNGkit">
            <a:extLst>
              <a:ext uri="{FF2B5EF4-FFF2-40B4-BE49-F238E27FC236}">
                <a16:creationId xmlns:a16="http://schemas.microsoft.com/office/drawing/2014/main" id="{68DFEB75-A492-460B-92B7-CB27B17C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4" y="3378742"/>
            <a:ext cx="433941" cy="4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dex of /wp-content/plugins/miniorange-saml-20-single-sign-on/images">
            <a:extLst>
              <a:ext uri="{FF2B5EF4-FFF2-40B4-BE49-F238E27FC236}">
                <a16:creationId xmlns:a16="http://schemas.microsoft.com/office/drawing/2014/main" id="{65F935D3-8F2E-4C5E-B9CB-0BF7C90E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91" y="2768451"/>
            <a:ext cx="433941" cy="43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Exercício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E059BE1E-684D-4202-B29E-6CDA022E7723}"/>
              </a:ext>
            </a:extLst>
          </p:cNvPr>
          <p:cNvSpPr txBox="1"/>
          <p:nvPr/>
        </p:nvSpPr>
        <p:spPr>
          <a:xfrm>
            <a:off x="70271" y="3138754"/>
            <a:ext cx="2409391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Caio Castro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(possuidor)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650D060-62E7-4CE4-8EB2-6206879B76F5}"/>
              </a:ext>
            </a:extLst>
          </p:cNvPr>
          <p:cNvSpPr txBox="1"/>
          <p:nvPr/>
        </p:nvSpPr>
        <p:spPr>
          <a:xfrm>
            <a:off x="2794523" y="3194104"/>
            <a:ext cx="232290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sunglasses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(possuído)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4F8A0972-527E-431B-9390-477ED7441F44}"/>
              </a:ext>
            </a:extLst>
          </p:cNvPr>
          <p:cNvSpPr txBox="1"/>
          <p:nvPr/>
        </p:nvSpPr>
        <p:spPr>
          <a:xfrm>
            <a:off x="5358934" y="3532643"/>
            <a:ext cx="360879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expensive</a:t>
            </a:r>
            <a:endParaRPr kumimoji="0" lang="pt-BR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(dizer algo sobre o possuído)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434" name="Picture 2" descr="Como Caio Castro quer transformar novo investimento no maior e-commerce de  moda masculina do país - Forbes Brasil">
            <a:extLst>
              <a:ext uri="{FF2B5EF4-FFF2-40B4-BE49-F238E27FC236}">
                <a16:creationId xmlns:a16="http://schemas.microsoft.com/office/drawing/2014/main" id="{75755A93-B2C9-4D26-923E-CF9288F9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" y="145097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hades Of Summer: The Sunglasses To Brighten Up Your Style -">
            <a:extLst>
              <a:ext uri="{FF2B5EF4-FFF2-40B4-BE49-F238E27FC236}">
                <a16:creationId xmlns:a16="http://schemas.microsoft.com/office/drawing/2014/main" id="{9CF4676D-08A8-40F8-B43F-1189D575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89" y="1657257"/>
            <a:ext cx="1995774" cy="13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Which-Is-The-Most-Expensive-Private-School-CgpDzI - Inglês com a Fluentics">
            <a:extLst>
              <a:ext uri="{FF2B5EF4-FFF2-40B4-BE49-F238E27FC236}">
                <a16:creationId xmlns:a16="http://schemas.microsoft.com/office/drawing/2014/main" id="{2B1F4CEF-C3A8-43EA-AF7F-771D882D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12" y="1565276"/>
            <a:ext cx="2619376" cy="19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8DD9F6-9173-420D-9CFF-0F1D91ADAC96}"/>
              </a:ext>
            </a:extLst>
          </p:cNvPr>
          <p:cNvSpPr txBox="1"/>
          <p:nvPr/>
        </p:nvSpPr>
        <p:spPr>
          <a:xfrm>
            <a:off x="3018478" y="914286"/>
            <a:ext cx="3107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https://www.menti.com/6kc2xihm62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423BF52-1C32-4AE7-8F3F-EA79FF83C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961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5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88644DB3-C7ED-4AC6-AFF0-76A104C3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44" y="1430866"/>
            <a:ext cx="2819112" cy="35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54;p13"/>
          <p:cNvSpPr txBox="1"/>
          <p:nvPr/>
        </p:nvSpPr>
        <p:spPr>
          <a:xfrm>
            <a:off x="1" y="206275"/>
            <a:ext cx="9562640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Caio castro’s sunglasses are expensive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C5D2088A-C130-481B-80D2-A984913B759B}"/>
              </a:ext>
            </a:extLst>
          </p:cNvPr>
          <p:cNvSpPr txBox="1"/>
          <p:nvPr/>
        </p:nvSpPr>
        <p:spPr>
          <a:xfrm>
            <a:off x="-209320" y="4277581"/>
            <a:ext cx="956264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His </a:t>
            </a:r>
            <a:r>
              <a:rPr kumimoji="0" lang="pt-BR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sunglasses</a:t>
            </a: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are expensive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944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C1F61FBB-1531-455A-AC0F-A5AFB78A8044}"/>
              </a:ext>
            </a:extLst>
          </p:cNvPr>
          <p:cNvSpPr txBox="1"/>
          <p:nvPr/>
        </p:nvSpPr>
        <p:spPr>
          <a:xfrm>
            <a:off x="191385" y="206275"/>
            <a:ext cx="8591107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When is somebody’s birthday?</a:t>
            </a:r>
            <a:endParaRPr sz="4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Google Shape;106;p15">
            <a:extLst>
              <a:ext uri="{FF2B5EF4-FFF2-40B4-BE49-F238E27FC236}">
                <a16:creationId xmlns:a16="http://schemas.microsoft.com/office/drawing/2014/main" id="{A220DDE9-DC04-444E-9A14-62B4216E2F30}"/>
              </a:ext>
            </a:extLst>
          </p:cNvPr>
          <p:cNvSpPr txBox="1"/>
          <p:nvPr/>
        </p:nvSpPr>
        <p:spPr>
          <a:xfrm>
            <a:off x="581042" y="1891334"/>
            <a:ext cx="185094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Mother</a:t>
            </a:r>
          </a:p>
        </p:txBody>
      </p:sp>
      <p:sp>
        <p:nvSpPr>
          <p:cNvPr id="6" name="Google Shape;106;p15">
            <a:extLst>
              <a:ext uri="{FF2B5EF4-FFF2-40B4-BE49-F238E27FC236}">
                <a16:creationId xmlns:a16="http://schemas.microsoft.com/office/drawing/2014/main" id="{55AB47C4-7F22-48B7-BF64-AB98F21BB082}"/>
              </a:ext>
            </a:extLst>
          </p:cNvPr>
          <p:cNvSpPr txBox="1"/>
          <p:nvPr/>
        </p:nvSpPr>
        <p:spPr>
          <a:xfrm>
            <a:off x="3646529" y="1932534"/>
            <a:ext cx="185094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Father</a:t>
            </a:r>
            <a:endParaRPr lang="en" sz="36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106;p15">
            <a:extLst>
              <a:ext uri="{FF2B5EF4-FFF2-40B4-BE49-F238E27FC236}">
                <a16:creationId xmlns:a16="http://schemas.microsoft.com/office/drawing/2014/main" id="{14D268CB-173C-4124-ACA6-4DE642893613}"/>
              </a:ext>
            </a:extLst>
          </p:cNvPr>
          <p:cNvSpPr txBox="1"/>
          <p:nvPr/>
        </p:nvSpPr>
        <p:spPr>
          <a:xfrm>
            <a:off x="6246424" y="1891333"/>
            <a:ext cx="277241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Best friend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D22C2C-FB8A-4523-9684-907A5DEAD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2" y="2867304"/>
            <a:ext cx="1864446" cy="195293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7553724-64E4-43A0-9DA0-E1B7354159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67"/>
          <a:stretch/>
        </p:blipFill>
        <p:spPr>
          <a:xfrm>
            <a:off x="3660032" y="3019610"/>
            <a:ext cx="1709409" cy="19346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8CE54C4-78A7-4D6B-8C14-0C7E3ACE0F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29" t="14634" r="35148"/>
          <a:stretch/>
        </p:blipFill>
        <p:spPr>
          <a:xfrm>
            <a:off x="581042" y="2967483"/>
            <a:ext cx="2083982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4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50D770-FFB0-4A7C-9ECB-F77D1171C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0"/>
          <a:stretch/>
        </p:blipFill>
        <p:spPr>
          <a:xfrm>
            <a:off x="675409" y="776176"/>
            <a:ext cx="7793182" cy="4367323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56037EB-759C-4E6E-A41A-0240EE19BCA1}"/>
              </a:ext>
            </a:extLst>
          </p:cNvPr>
          <p:cNvCxnSpPr>
            <a:cxnSpLocks/>
          </p:cNvCxnSpPr>
          <p:nvPr/>
        </p:nvCxnSpPr>
        <p:spPr>
          <a:xfrm>
            <a:off x="1350336" y="1158949"/>
            <a:ext cx="49972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1D2513-7634-432E-B71A-FEDC995A3116}"/>
              </a:ext>
            </a:extLst>
          </p:cNvPr>
          <p:cNvSpPr txBox="1"/>
          <p:nvPr/>
        </p:nvSpPr>
        <p:spPr>
          <a:xfrm>
            <a:off x="2498651" y="1403498"/>
            <a:ext cx="3125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00FF00"/>
                </a:highlight>
              </a:rPr>
              <a:t>Capital </a:t>
            </a:r>
            <a:r>
              <a:rPr lang="pt-BR" dirty="0" err="1">
                <a:highlight>
                  <a:srgbClr val="00FF00"/>
                </a:highlight>
              </a:rPr>
              <a:t>letter</a:t>
            </a:r>
            <a:r>
              <a:rPr lang="pt-BR" dirty="0">
                <a:highlight>
                  <a:srgbClr val="00FF00"/>
                </a:highlight>
              </a:rPr>
              <a:t> (Letra maiúscula)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6AAE25E-FAC8-4A12-B2EC-68FD9569342D}"/>
              </a:ext>
            </a:extLst>
          </p:cNvPr>
          <p:cNvSpPr txBox="1"/>
          <p:nvPr/>
        </p:nvSpPr>
        <p:spPr>
          <a:xfrm>
            <a:off x="2700669" y="2960884"/>
            <a:ext cx="5847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00FF00"/>
                </a:highlight>
              </a:rPr>
              <a:t>A vírgula normalmente separa números em datas (</a:t>
            </a:r>
            <a:r>
              <a:rPr lang="pt-BR" dirty="0" err="1">
                <a:highlight>
                  <a:srgbClr val="00FF00"/>
                </a:highlight>
              </a:rPr>
              <a:t>October</a:t>
            </a:r>
            <a:r>
              <a:rPr lang="pt-BR" dirty="0">
                <a:highlight>
                  <a:srgbClr val="00FF00"/>
                </a:highlight>
              </a:rPr>
              <a:t> 19th, 1975)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4BCEC24-6809-47B0-B939-BA5D54E82180}"/>
              </a:ext>
            </a:extLst>
          </p:cNvPr>
          <p:cNvSpPr txBox="1"/>
          <p:nvPr/>
        </p:nvSpPr>
        <p:spPr>
          <a:xfrm>
            <a:off x="2498651" y="3432226"/>
            <a:ext cx="139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00FF00"/>
                </a:highlight>
              </a:rPr>
              <a:t>10/21/1972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8E73D2-F394-424F-AAC2-34A4BC8F7195}"/>
              </a:ext>
            </a:extLst>
          </p:cNvPr>
          <p:cNvSpPr txBox="1"/>
          <p:nvPr/>
        </p:nvSpPr>
        <p:spPr>
          <a:xfrm>
            <a:off x="4231757" y="3898303"/>
            <a:ext cx="139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00FF00"/>
                </a:highlight>
              </a:rPr>
              <a:t>possível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59D52B-5C14-442B-8944-6489BFD69B75}"/>
              </a:ext>
            </a:extLst>
          </p:cNvPr>
          <p:cNvSpPr txBox="1"/>
          <p:nvPr/>
        </p:nvSpPr>
        <p:spPr>
          <a:xfrm>
            <a:off x="3657600" y="4763617"/>
            <a:ext cx="139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highlight>
                  <a:srgbClr val="00FF00"/>
                </a:highlight>
              </a:rPr>
              <a:t>October</a:t>
            </a:r>
            <a:r>
              <a:rPr lang="pt-BR" dirty="0">
                <a:highlight>
                  <a:srgbClr val="00FF00"/>
                </a:highlight>
              </a:rPr>
              <a:t> 22nd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D40D0EC-9901-4A59-A2EF-6BB0B2CC6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672"/>
          <a:stretch/>
        </p:blipFill>
        <p:spPr>
          <a:xfrm>
            <a:off x="675409" y="204728"/>
            <a:ext cx="7793182" cy="37690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D57A105-B44A-4F8D-970F-AD3359B3D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601" y="946806"/>
            <a:ext cx="2507626" cy="15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sessive adjectives">
            <a:extLst>
              <a:ext uri="{FF2B5EF4-FFF2-40B4-BE49-F238E27FC236}">
                <a16:creationId xmlns:a16="http://schemas.microsoft.com/office/drawing/2014/main" id="{4ECAA0D1-99E4-4187-AE60-EE45BDE5C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17991" r="15552" b="1131"/>
          <a:stretch/>
        </p:blipFill>
        <p:spPr bwMode="auto">
          <a:xfrm>
            <a:off x="95693" y="120945"/>
            <a:ext cx="4976037" cy="33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4B4138E5-D357-4362-8ADD-C8E8B3702B6C}"/>
              </a:ext>
            </a:extLst>
          </p:cNvPr>
          <p:cNvSpPr txBox="1"/>
          <p:nvPr/>
        </p:nvSpPr>
        <p:spPr>
          <a:xfrm>
            <a:off x="0" y="3853034"/>
            <a:ext cx="921842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Its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ball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3200" b="1" dirty="0" err="1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green</a:t>
            </a:r>
            <a:endParaRPr sz="3200" b="1" dirty="0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50" name="Picture 6" descr="Buying a Cat | Scottish SPCA">
            <a:extLst>
              <a:ext uri="{FF2B5EF4-FFF2-40B4-BE49-F238E27FC236}">
                <a16:creationId xmlns:a16="http://schemas.microsoft.com/office/drawing/2014/main" id="{D51FE52F-EF6B-40C2-B3C2-1D4DD1FF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18" y="785706"/>
            <a:ext cx="3332089" cy="19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sessive adjectives">
            <a:extLst>
              <a:ext uri="{FF2B5EF4-FFF2-40B4-BE49-F238E27FC236}">
                <a16:creationId xmlns:a16="http://schemas.microsoft.com/office/drawing/2014/main" id="{4ECAA0D1-99E4-4187-AE60-EE45BDE5C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17991" r="15552" b="1131"/>
          <a:stretch/>
        </p:blipFill>
        <p:spPr bwMode="auto">
          <a:xfrm>
            <a:off x="95693" y="120945"/>
            <a:ext cx="4976037" cy="33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4B4138E5-D357-4362-8ADD-C8E8B3702B6C}"/>
              </a:ext>
            </a:extLst>
          </p:cNvPr>
          <p:cNvSpPr txBox="1"/>
          <p:nvPr/>
        </p:nvSpPr>
        <p:spPr>
          <a:xfrm>
            <a:off x="0" y="3853034"/>
            <a:ext cx="921842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His book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old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3200" b="1" dirty="0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170" name="Picture 2" descr="Camisas havaianas">
            <a:extLst>
              <a:ext uri="{FF2B5EF4-FFF2-40B4-BE49-F238E27FC236}">
                <a16:creationId xmlns:a16="http://schemas.microsoft.com/office/drawing/2014/main" id="{A6495EFE-08BE-4E6B-8570-2D8CC7B0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86" y="120945"/>
            <a:ext cx="3453271" cy="28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lack Curved Arrow Clipart - Clipart Kid | Instagram divider, Clip art,  Overlays picsart">
            <a:extLst>
              <a:ext uri="{FF2B5EF4-FFF2-40B4-BE49-F238E27FC236}">
                <a16:creationId xmlns:a16="http://schemas.microsoft.com/office/drawing/2014/main" id="{0F21048E-E038-45B6-A8CC-B34E2117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5338" flipV="1">
            <a:off x="5870736" y="3298992"/>
            <a:ext cx="1098504" cy="11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ld Man In The Hat | Old man face, Old faces, Interesting faces">
            <a:extLst>
              <a:ext uri="{FF2B5EF4-FFF2-40B4-BE49-F238E27FC236}">
                <a16:creationId xmlns:a16="http://schemas.microsoft.com/office/drawing/2014/main" id="{B7887110-B9C4-4E4D-93FF-C6E559C1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69" y="3686389"/>
            <a:ext cx="891602" cy="13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5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ssessive adjectives">
            <a:extLst>
              <a:ext uri="{FF2B5EF4-FFF2-40B4-BE49-F238E27FC236}">
                <a16:creationId xmlns:a16="http://schemas.microsoft.com/office/drawing/2014/main" id="{4ECAA0D1-99E4-4187-AE60-EE45BDE5C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17991" r="15552" b="1131"/>
          <a:stretch/>
        </p:blipFill>
        <p:spPr bwMode="auto">
          <a:xfrm>
            <a:off x="95693" y="120945"/>
            <a:ext cx="4976037" cy="33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liana aposta em vestido preto de tubinho e corpo violão chama atenção - SBT">
            <a:extLst>
              <a:ext uri="{FF2B5EF4-FFF2-40B4-BE49-F238E27FC236}">
                <a16:creationId xmlns:a16="http://schemas.microsoft.com/office/drawing/2014/main" id="{FD9A6F75-2E91-4172-A462-BC98A065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42" y="499729"/>
            <a:ext cx="2702663" cy="33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4B4138E5-D357-4362-8ADD-C8E8B3702B6C}"/>
              </a:ext>
            </a:extLst>
          </p:cNvPr>
          <p:cNvSpPr txBox="1"/>
          <p:nvPr/>
        </p:nvSpPr>
        <p:spPr>
          <a:xfrm>
            <a:off x="0" y="3853034"/>
            <a:ext cx="9218428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Her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microfone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beautiful</a:t>
            </a:r>
            <a:endParaRPr lang="pt-BR" sz="3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Eliana’s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microphone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pt-BR" sz="3200" b="1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beautiful</a:t>
            </a:r>
            <a:endParaRPr sz="32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8302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Exercício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482700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B3EF6B-4B35-4290-B840-CF5421587D07}"/>
              </a:ext>
            </a:extLst>
          </p:cNvPr>
          <p:cNvSpPr txBox="1"/>
          <p:nvPr/>
        </p:nvSpPr>
        <p:spPr>
          <a:xfrm>
            <a:off x="5771633" y="2103835"/>
            <a:ext cx="3107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https://www.menti.com/6kc2xihm62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CECF554-CAFE-48CC-B127-1E6A3AD7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90" y="2731888"/>
            <a:ext cx="2092287" cy="20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ull Hair Causes, Treatment, and Product Recommendations">
            <a:extLst>
              <a:ext uri="{FF2B5EF4-FFF2-40B4-BE49-F238E27FC236}">
                <a16:creationId xmlns:a16="http://schemas.microsoft.com/office/drawing/2014/main" id="{D8B6D910-C235-47EF-A957-B9FC4E79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2" y="1779519"/>
            <a:ext cx="4286606" cy="24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AD10C4-1C9D-4FC7-AE63-C86134A68280}"/>
              </a:ext>
            </a:extLst>
          </p:cNvPr>
          <p:cNvSpPr txBox="1"/>
          <p:nvPr/>
        </p:nvSpPr>
        <p:spPr>
          <a:xfrm>
            <a:off x="1704573" y="4393507"/>
            <a:ext cx="3107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HAIR</a:t>
            </a:r>
          </a:p>
        </p:txBody>
      </p:sp>
    </p:spTree>
    <p:extLst>
      <p:ext uri="{BB962C8B-B14F-4D97-AF65-F5344CB8AC3E}">
        <p14:creationId xmlns:p14="http://schemas.microsoft.com/office/powerpoint/2010/main" val="313130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17100" y="206275"/>
            <a:ext cx="4909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Se liga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482700" y="2125950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415250" y="48241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6;p15">
            <a:extLst>
              <a:ext uri="{FF2B5EF4-FFF2-40B4-BE49-F238E27FC236}">
                <a16:creationId xmlns:a16="http://schemas.microsoft.com/office/drawing/2014/main" id="{A45FE92E-CE02-49C7-B540-E9003AB2D0EE}"/>
              </a:ext>
            </a:extLst>
          </p:cNvPr>
          <p:cNvSpPr txBox="1"/>
          <p:nvPr/>
        </p:nvSpPr>
        <p:spPr>
          <a:xfrm>
            <a:off x="870949" y="957792"/>
            <a:ext cx="7918674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Então, quando alguém pergunta: “When is your mother’s birthday?” eu posso responder:</a:t>
            </a:r>
          </a:p>
        </p:txBody>
      </p:sp>
      <p:sp>
        <p:nvSpPr>
          <p:cNvPr id="10" name="Google Shape;106;p15">
            <a:extLst>
              <a:ext uri="{FF2B5EF4-FFF2-40B4-BE49-F238E27FC236}">
                <a16:creationId xmlns:a16="http://schemas.microsoft.com/office/drawing/2014/main" id="{F2454B8E-0D67-455F-9687-E39299263ABF}"/>
              </a:ext>
            </a:extLst>
          </p:cNvPr>
          <p:cNvSpPr txBox="1"/>
          <p:nvPr/>
        </p:nvSpPr>
        <p:spPr>
          <a:xfrm>
            <a:off x="0" y="3087929"/>
            <a:ext cx="8789623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Her birthday is on…. (o aniversário dela é….)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It is on ….                  (é….)</a:t>
            </a:r>
          </a:p>
        </p:txBody>
      </p:sp>
    </p:spTree>
    <p:extLst>
      <p:ext uri="{BB962C8B-B14F-4D97-AF65-F5344CB8AC3E}">
        <p14:creationId xmlns:p14="http://schemas.microsoft.com/office/powerpoint/2010/main" val="15243248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293</Words>
  <Application>Microsoft Office PowerPoint</Application>
  <PresentationFormat>Apresentação na tela (16:9)</PresentationFormat>
  <Paragraphs>72</Paragraphs>
  <Slides>21</Slides>
  <Notes>21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Ânderson Martinsp</cp:lastModifiedBy>
  <cp:revision>23</cp:revision>
  <dcterms:modified xsi:type="dcterms:W3CDTF">2021-05-03T20:47:20Z</dcterms:modified>
</cp:coreProperties>
</file>