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614" r:id="rId3"/>
    <p:sldId id="616" r:id="rId4"/>
    <p:sldId id="627" r:id="rId5"/>
    <p:sldId id="628" r:id="rId6"/>
    <p:sldId id="629" r:id="rId7"/>
    <p:sldId id="639" r:id="rId8"/>
    <p:sldId id="640" r:id="rId9"/>
    <p:sldId id="630" r:id="rId10"/>
    <p:sldId id="641" r:id="rId11"/>
    <p:sldId id="633" r:id="rId12"/>
    <p:sldId id="642" r:id="rId13"/>
    <p:sldId id="632" r:id="rId14"/>
    <p:sldId id="634" r:id="rId15"/>
    <p:sldId id="635" r:id="rId16"/>
    <p:sldId id="643" r:id="rId17"/>
    <p:sldId id="617" r:id="rId18"/>
    <p:sldId id="645" r:id="rId19"/>
    <p:sldId id="618" r:id="rId20"/>
    <p:sldId id="620" r:id="rId21"/>
    <p:sldId id="619" r:id="rId22"/>
    <p:sldId id="621" r:id="rId23"/>
    <p:sldId id="622" r:id="rId24"/>
    <p:sldId id="623" r:id="rId25"/>
    <p:sldId id="636" r:id="rId26"/>
    <p:sldId id="626" r:id="rId27"/>
    <p:sldId id="644" r:id="rId28"/>
    <p:sldId id="625" r:id="rId29"/>
    <p:sldId id="624" r:id="rId30"/>
    <p:sldId id="646" r:id="rId31"/>
    <p:sldId id="650" r:id="rId32"/>
    <p:sldId id="647" r:id="rId33"/>
    <p:sldId id="648" r:id="rId34"/>
    <p:sldId id="649" r:id="rId35"/>
    <p:sldId id="372" r:id="rId36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44" autoAdjust="0"/>
    <p:restoredTop sz="87109" autoAdjust="0"/>
  </p:normalViewPr>
  <p:slideViewPr>
    <p:cSldViewPr>
      <p:cViewPr varScale="1">
        <p:scale>
          <a:sx n="83" d="100"/>
          <a:sy n="83" d="100"/>
        </p:scale>
        <p:origin x="1290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15C8A-7705-4416-B0B0-00EF154C5202}" type="datetimeFigureOut">
              <a:rPr lang="pt-BR" smtClean="0"/>
              <a:pPr/>
              <a:t>12/10/2021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9B633-2205-4120-9FF2-7DAE8023BE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51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964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Write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answer</a:t>
            </a:r>
            <a:r>
              <a:rPr lang="pt-BR" baseline="0" dirty="0"/>
              <a:t> </a:t>
            </a:r>
            <a:r>
              <a:rPr lang="pt-BR" baseline="0" dirty="0" err="1"/>
              <a:t>on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board</a:t>
            </a:r>
            <a:r>
              <a:rPr lang="pt-BR" baseline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491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Write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answer</a:t>
            </a:r>
            <a:r>
              <a:rPr lang="pt-BR" baseline="0" dirty="0"/>
              <a:t> </a:t>
            </a:r>
            <a:r>
              <a:rPr lang="pt-BR" baseline="0" dirty="0" err="1"/>
              <a:t>on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board</a:t>
            </a:r>
            <a:r>
              <a:rPr lang="pt-BR" baseline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971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Write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answer</a:t>
            </a:r>
            <a:r>
              <a:rPr lang="pt-BR" baseline="0" dirty="0"/>
              <a:t> </a:t>
            </a:r>
            <a:r>
              <a:rPr lang="pt-BR" baseline="0" dirty="0" err="1"/>
              <a:t>on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board</a:t>
            </a:r>
            <a:r>
              <a:rPr lang="pt-BR" baseline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971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Write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answer</a:t>
            </a:r>
            <a:r>
              <a:rPr lang="pt-BR" baseline="0" dirty="0"/>
              <a:t> </a:t>
            </a:r>
            <a:r>
              <a:rPr lang="pt-BR" baseline="0" dirty="0" err="1"/>
              <a:t>on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board</a:t>
            </a:r>
            <a:r>
              <a:rPr lang="pt-BR" baseline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971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Write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answer</a:t>
            </a:r>
            <a:r>
              <a:rPr lang="pt-BR" baseline="0" dirty="0"/>
              <a:t> </a:t>
            </a:r>
            <a:r>
              <a:rPr lang="pt-BR" baseline="0" dirty="0" err="1"/>
              <a:t>on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board</a:t>
            </a:r>
            <a:r>
              <a:rPr lang="pt-BR" baseline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427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/>
              <a:t>If</a:t>
            </a:r>
            <a:r>
              <a:rPr lang="pt-BR" dirty="0"/>
              <a:t> </a:t>
            </a:r>
            <a:r>
              <a:rPr lang="pt-BR" dirty="0" err="1"/>
              <a:t>they</a:t>
            </a:r>
            <a:r>
              <a:rPr lang="pt-BR" dirty="0"/>
              <a:t> </a:t>
            </a:r>
            <a:r>
              <a:rPr lang="pt-BR" dirty="0" err="1"/>
              <a:t>say</a:t>
            </a:r>
            <a:r>
              <a:rPr lang="pt-BR" dirty="0"/>
              <a:t> </a:t>
            </a:r>
            <a:r>
              <a:rPr lang="pt-BR" dirty="0" err="1"/>
              <a:t>they</a:t>
            </a:r>
            <a:r>
              <a:rPr lang="pt-BR" dirty="0"/>
              <a:t> </a:t>
            </a:r>
            <a:r>
              <a:rPr lang="pt-BR" dirty="0" err="1"/>
              <a:t>don’t</a:t>
            </a:r>
            <a:r>
              <a:rPr lang="pt-BR" dirty="0"/>
              <a:t> </a:t>
            </a:r>
            <a:r>
              <a:rPr lang="pt-BR" dirty="0" err="1"/>
              <a:t>have</a:t>
            </a:r>
            <a:r>
              <a:rPr lang="pt-BR" baseline="0" dirty="0"/>
              <a:t> a pet, </a:t>
            </a:r>
            <a:r>
              <a:rPr lang="pt-BR" baseline="0" dirty="0" err="1"/>
              <a:t>here</a:t>
            </a:r>
            <a:r>
              <a:rPr lang="pt-BR" baseline="0" dirty="0"/>
              <a:t> </a:t>
            </a:r>
            <a:r>
              <a:rPr lang="pt-BR" baseline="0" dirty="0" err="1"/>
              <a:t>you</a:t>
            </a:r>
            <a:r>
              <a:rPr lang="pt-BR" baseline="0" dirty="0"/>
              <a:t> </a:t>
            </a:r>
            <a:r>
              <a:rPr lang="pt-BR" baseline="0" dirty="0" err="1"/>
              <a:t>ask</a:t>
            </a:r>
            <a:r>
              <a:rPr lang="pt-BR" baseline="0" dirty="0"/>
              <a:t> </a:t>
            </a:r>
            <a:r>
              <a:rPr lang="pt-BR" baseline="0" dirty="0" err="1"/>
              <a:t>them</a:t>
            </a:r>
            <a:r>
              <a:rPr lang="pt-BR" baseline="0" dirty="0"/>
              <a:t> </a:t>
            </a:r>
            <a:r>
              <a:rPr lang="pt-BR" baseline="0" dirty="0" err="1"/>
              <a:t>to</a:t>
            </a:r>
            <a:r>
              <a:rPr lang="pt-BR" baseline="0" dirty="0"/>
              <a:t> imagine </a:t>
            </a:r>
            <a:r>
              <a:rPr lang="pt-BR" baseline="0" dirty="0" err="1"/>
              <a:t>they</a:t>
            </a:r>
            <a:r>
              <a:rPr lang="pt-BR" baseline="0" dirty="0"/>
              <a:t> </a:t>
            </a:r>
            <a:r>
              <a:rPr lang="pt-BR" baseline="0" dirty="0" err="1"/>
              <a:t>have</a:t>
            </a:r>
            <a:r>
              <a:rPr lang="pt-BR" baseline="0" dirty="0"/>
              <a:t> </a:t>
            </a:r>
            <a:r>
              <a:rPr lang="pt-BR" baseline="0" dirty="0" err="1"/>
              <a:t>one</a:t>
            </a:r>
            <a:r>
              <a:rPr lang="pt-BR" baseline="0" dirty="0"/>
              <a:t> </a:t>
            </a:r>
            <a:r>
              <a:rPr lang="pt-BR" baseline="0" dirty="0" err="1"/>
              <a:t>and</a:t>
            </a:r>
            <a:r>
              <a:rPr lang="pt-BR" baseline="0" dirty="0"/>
              <a:t> decide some </a:t>
            </a:r>
            <a:r>
              <a:rPr lang="pt-BR" baseline="0" dirty="0" err="1"/>
              <a:t>information</a:t>
            </a:r>
            <a:r>
              <a:rPr lang="pt-BR" baseline="0" dirty="0"/>
              <a:t> </a:t>
            </a:r>
            <a:r>
              <a:rPr lang="pt-BR" baseline="0" dirty="0" err="1"/>
              <a:t>about</a:t>
            </a:r>
            <a:r>
              <a:rPr lang="pt-BR" baseline="0" dirty="0"/>
              <a:t> it.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971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/>
              <a:t>If</a:t>
            </a:r>
            <a:r>
              <a:rPr lang="pt-BR" dirty="0"/>
              <a:t> </a:t>
            </a:r>
            <a:r>
              <a:rPr lang="pt-BR" dirty="0" err="1"/>
              <a:t>they</a:t>
            </a:r>
            <a:r>
              <a:rPr lang="pt-BR" dirty="0"/>
              <a:t> </a:t>
            </a:r>
            <a:r>
              <a:rPr lang="pt-BR" dirty="0" err="1"/>
              <a:t>say</a:t>
            </a:r>
            <a:r>
              <a:rPr lang="pt-BR" dirty="0"/>
              <a:t> </a:t>
            </a:r>
            <a:r>
              <a:rPr lang="pt-BR" dirty="0" err="1"/>
              <a:t>they</a:t>
            </a:r>
            <a:r>
              <a:rPr lang="pt-BR" dirty="0"/>
              <a:t> </a:t>
            </a:r>
            <a:r>
              <a:rPr lang="pt-BR" dirty="0" err="1"/>
              <a:t>don’t</a:t>
            </a:r>
            <a:r>
              <a:rPr lang="pt-BR" dirty="0"/>
              <a:t> </a:t>
            </a:r>
            <a:r>
              <a:rPr lang="pt-BR" dirty="0" err="1"/>
              <a:t>have</a:t>
            </a:r>
            <a:r>
              <a:rPr lang="pt-BR" baseline="0" dirty="0"/>
              <a:t> a pet, </a:t>
            </a:r>
            <a:r>
              <a:rPr lang="pt-BR" baseline="0" dirty="0" err="1"/>
              <a:t>here</a:t>
            </a:r>
            <a:r>
              <a:rPr lang="pt-BR" baseline="0" dirty="0"/>
              <a:t> </a:t>
            </a:r>
            <a:r>
              <a:rPr lang="pt-BR" baseline="0" dirty="0" err="1"/>
              <a:t>you</a:t>
            </a:r>
            <a:r>
              <a:rPr lang="pt-BR" baseline="0" dirty="0"/>
              <a:t> </a:t>
            </a:r>
            <a:r>
              <a:rPr lang="pt-BR" baseline="0" dirty="0" err="1"/>
              <a:t>ask</a:t>
            </a:r>
            <a:r>
              <a:rPr lang="pt-BR" baseline="0" dirty="0"/>
              <a:t> </a:t>
            </a:r>
            <a:r>
              <a:rPr lang="pt-BR" baseline="0" dirty="0" err="1"/>
              <a:t>them</a:t>
            </a:r>
            <a:r>
              <a:rPr lang="pt-BR" baseline="0" dirty="0"/>
              <a:t> </a:t>
            </a:r>
            <a:r>
              <a:rPr lang="pt-BR" baseline="0" dirty="0" err="1"/>
              <a:t>to</a:t>
            </a:r>
            <a:r>
              <a:rPr lang="pt-BR" baseline="0" dirty="0"/>
              <a:t> imagine </a:t>
            </a:r>
            <a:r>
              <a:rPr lang="pt-BR" baseline="0" dirty="0" err="1"/>
              <a:t>they</a:t>
            </a:r>
            <a:r>
              <a:rPr lang="pt-BR" baseline="0" dirty="0"/>
              <a:t> </a:t>
            </a:r>
            <a:r>
              <a:rPr lang="pt-BR" baseline="0" dirty="0" err="1"/>
              <a:t>have</a:t>
            </a:r>
            <a:r>
              <a:rPr lang="pt-BR" baseline="0" dirty="0"/>
              <a:t> </a:t>
            </a:r>
            <a:r>
              <a:rPr lang="pt-BR" baseline="0" dirty="0" err="1"/>
              <a:t>one</a:t>
            </a:r>
            <a:r>
              <a:rPr lang="pt-BR" baseline="0" dirty="0"/>
              <a:t> </a:t>
            </a:r>
            <a:r>
              <a:rPr lang="pt-BR" baseline="0" dirty="0" err="1"/>
              <a:t>and</a:t>
            </a:r>
            <a:r>
              <a:rPr lang="pt-BR" baseline="0" dirty="0"/>
              <a:t> decide some </a:t>
            </a:r>
            <a:r>
              <a:rPr lang="pt-BR" baseline="0" dirty="0" err="1"/>
              <a:t>information</a:t>
            </a:r>
            <a:r>
              <a:rPr lang="pt-BR" baseline="0" dirty="0"/>
              <a:t> </a:t>
            </a:r>
            <a:r>
              <a:rPr lang="pt-BR" baseline="0" dirty="0" err="1"/>
              <a:t>about</a:t>
            </a:r>
            <a:r>
              <a:rPr lang="pt-BR" baseline="0" dirty="0"/>
              <a:t> it.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889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Write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answer</a:t>
            </a:r>
            <a:r>
              <a:rPr lang="pt-BR" baseline="0" dirty="0"/>
              <a:t> </a:t>
            </a:r>
            <a:r>
              <a:rPr lang="pt-BR" baseline="0" dirty="0" err="1"/>
              <a:t>on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board</a:t>
            </a:r>
            <a:r>
              <a:rPr lang="pt-BR" baseline="0" dirty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971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Write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answer</a:t>
            </a:r>
            <a:r>
              <a:rPr lang="pt-BR" baseline="0" dirty="0"/>
              <a:t> </a:t>
            </a:r>
            <a:r>
              <a:rPr lang="pt-BR" baseline="0" dirty="0" err="1"/>
              <a:t>on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board</a:t>
            </a:r>
            <a:r>
              <a:rPr lang="pt-BR" baseline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971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Write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answer</a:t>
            </a:r>
            <a:r>
              <a:rPr lang="pt-BR" baseline="0" dirty="0"/>
              <a:t> </a:t>
            </a:r>
            <a:r>
              <a:rPr lang="pt-BR" baseline="0" dirty="0" err="1"/>
              <a:t>on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board</a:t>
            </a:r>
            <a:r>
              <a:rPr lang="pt-BR" baseline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97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Write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answer</a:t>
            </a:r>
            <a:r>
              <a:rPr lang="pt-BR" baseline="0" dirty="0"/>
              <a:t> </a:t>
            </a:r>
            <a:r>
              <a:rPr lang="pt-BR" baseline="0" dirty="0" err="1"/>
              <a:t>on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board</a:t>
            </a:r>
            <a:r>
              <a:rPr lang="pt-BR" baseline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971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Write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answer</a:t>
            </a:r>
            <a:r>
              <a:rPr lang="pt-BR" baseline="0" dirty="0"/>
              <a:t> </a:t>
            </a:r>
            <a:r>
              <a:rPr lang="pt-BR" baseline="0" dirty="0" err="1"/>
              <a:t>on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board</a:t>
            </a:r>
            <a:r>
              <a:rPr lang="pt-BR" baseline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971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Write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answer</a:t>
            </a:r>
            <a:r>
              <a:rPr lang="pt-BR" baseline="0" dirty="0"/>
              <a:t> </a:t>
            </a:r>
            <a:r>
              <a:rPr lang="pt-BR" baseline="0" dirty="0" err="1"/>
              <a:t>on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board</a:t>
            </a:r>
            <a:r>
              <a:rPr lang="pt-BR" baseline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971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Write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answer</a:t>
            </a:r>
            <a:r>
              <a:rPr lang="pt-BR" baseline="0" dirty="0"/>
              <a:t> </a:t>
            </a:r>
            <a:r>
              <a:rPr lang="pt-BR" baseline="0" dirty="0" err="1"/>
              <a:t>on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board</a:t>
            </a:r>
            <a:r>
              <a:rPr lang="pt-BR" baseline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971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Write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answer</a:t>
            </a:r>
            <a:r>
              <a:rPr lang="pt-BR" baseline="0" dirty="0"/>
              <a:t> </a:t>
            </a:r>
            <a:r>
              <a:rPr lang="pt-BR" baseline="0" dirty="0" err="1"/>
              <a:t>on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board</a:t>
            </a:r>
            <a:r>
              <a:rPr lang="pt-BR" baseline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971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Write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answer</a:t>
            </a:r>
            <a:r>
              <a:rPr lang="pt-BR" baseline="0" dirty="0"/>
              <a:t> </a:t>
            </a:r>
            <a:r>
              <a:rPr lang="pt-BR" baseline="0" dirty="0" err="1"/>
              <a:t>on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board</a:t>
            </a:r>
            <a:r>
              <a:rPr lang="pt-BR" baseline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971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Write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answer</a:t>
            </a:r>
            <a:r>
              <a:rPr lang="pt-BR" baseline="0" dirty="0"/>
              <a:t> </a:t>
            </a:r>
            <a:r>
              <a:rPr lang="pt-BR" baseline="0" dirty="0" err="1"/>
              <a:t>on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board</a:t>
            </a:r>
            <a:r>
              <a:rPr lang="pt-BR" baseline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8108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Write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answer</a:t>
            </a:r>
            <a:r>
              <a:rPr lang="pt-BR" baseline="0" dirty="0"/>
              <a:t> </a:t>
            </a:r>
            <a:r>
              <a:rPr lang="pt-BR" baseline="0" dirty="0" err="1"/>
              <a:t>on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board</a:t>
            </a:r>
            <a:r>
              <a:rPr lang="pt-BR" baseline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9713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Write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answer</a:t>
            </a:r>
            <a:r>
              <a:rPr lang="pt-BR" baseline="0" dirty="0"/>
              <a:t> </a:t>
            </a:r>
            <a:r>
              <a:rPr lang="pt-BR" baseline="0" dirty="0" err="1"/>
              <a:t>on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board</a:t>
            </a:r>
            <a:r>
              <a:rPr lang="pt-BR" baseline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9713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Write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answer</a:t>
            </a:r>
            <a:r>
              <a:rPr lang="pt-BR" baseline="0" dirty="0"/>
              <a:t> </a:t>
            </a:r>
            <a:r>
              <a:rPr lang="pt-BR" baseline="0" dirty="0" err="1"/>
              <a:t>on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board</a:t>
            </a:r>
            <a:r>
              <a:rPr lang="pt-BR" baseline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3715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Write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answer</a:t>
            </a:r>
            <a:r>
              <a:rPr lang="pt-BR" baseline="0" dirty="0"/>
              <a:t> </a:t>
            </a:r>
            <a:r>
              <a:rPr lang="pt-BR" baseline="0" dirty="0" err="1"/>
              <a:t>on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board</a:t>
            </a:r>
            <a:r>
              <a:rPr lang="pt-BR" baseline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10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Write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answer</a:t>
            </a:r>
            <a:r>
              <a:rPr lang="pt-BR" baseline="0" dirty="0"/>
              <a:t> </a:t>
            </a:r>
            <a:r>
              <a:rPr lang="pt-BR" baseline="0" dirty="0" err="1"/>
              <a:t>on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board</a:t>
            </a:r>
            <a:r>
              <a:rPr lang="pt-BR" baseline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9713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Write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answer</a:t>
            </a:r>
            <a:r>
              <a:rPr lang="pt-BR" baseline="0" dirty="0"/>
              <a:t> </a:t>
            </a:r>
            <a:r>
              <a:rPr lang="pt-BR" baseline="0" dirty="0" err="1"/>
              <a:t>on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board</a:t>
            </a:r>
            <a:r>
              <a:rPr lang="pt-BR" baseline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1380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Write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answer</a:t>
            </a:r>
            <a:r>
              <a:rPr lang="pt-BR" baseline="0" dirty="0"/>
              <a:t> </a:t>
            </a:r>
            <a:r>
              <a:rPr lang="pt-BR" baseline="0" dirty="0" err="1"/>
              <a:t>on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board</a:t>
            </a:r>
            <a:r>
              <a:rPr lang="pt-BR" baseline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9470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Write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answer</a:t>
            </a:r>
            <a:r>
              <a:rPr lang="pt-BR" baseline="0" dirty="0"/>
              <a:t> </a:t>
            </a:r>
            <a:r>
              <a:rPr lang="pt-BR" baseline="0" dirty="0" err="1"/>
              <a:t>on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board</a:t>
            </a:r>
            <a:r>
              <a:rPr lang="pt-BR" baseline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607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Write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answer</a:t>
            </a:r>
            <a:r>
              <a:rPr lang="pt-BR" baseline="0" dirty="0"/>
              <a:t> </a:t>
            </a:r>
            <a:r>
              <a:rPr lang="pt-BR" baseline="0" dirty="0" err="1"/>
              <a:t>on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board</a:t>
            </a:r>
            <a:r>
              <a:rPr lang="pt-BR" baseline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97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Write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answer</a:t>
            </a:r>
            <a:r>
              <a:rPr lang="pt-BR" baseline="0" dirty="0"/>
              <a:t> </a:t>
            </a:r>
            <a:r>
              <a:rPr lang="pt-BR" baseline="0" dirty="0" err="1"/>
              <a:t>on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board</a:t>
            </a:r>
            <a:r>
              <a:rPr lang="pt-BR" baseline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8183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Write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answer</a:t>
            </a:r>
            <a:r>
              <a:rPr lang="pt-BR" baseline="0" dirty="0"/>
              <a:t> </a:t>
            </a:r>
            <a:r>
              <a:rPr lang="pt-BR" baseline="0" dirty="0" err="1"/>
              <a:t>on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board</a:t>
            </a:r>
            <a:r>
              <a:rPr lang="pt-BR" baseline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791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Write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answer</a:t>
            </a:r>
            <a:r>
              <a:rPr lang="pt-BR" baseline="0" dirty="0"/>
              <a:t> </a:t>
            </a:r>
            <a:r>
              <a:rPr lang="pt-BR" baseline="0" dirty="0" err="1"/>
              <a:t>on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board</a:t>
            </a:r>
            <a:r>
              <a:rPr lang="pt-BR" baseline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97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Write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answer</a:t>
            </a:r>
            <a:r>
              <a:rPr lang="pt-BR" baseline="0" dirty="0"/>
              <a:t> </a:t>
            </a:r>
            <a:r>
              <a:rPr lang="pt-BR" baseline="0" dirty="0" err="1"/>
              <a:t>on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board</a:t>
            </a:r>
            <a:r>
              <a:rPr lang="pt-BR" baseline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191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Write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answer</a:t>
            </a:r>
            <a:r>
              <a:rPr lang="pt-BR" baseline="0" dirty="0"/>
              <a:t> </a:t>
            </a:r>
            <a:r>
              <a:rPr lang="pt-BR" baseline="0" dirty="0" err="1"/>
              <a:t>on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board</a:t>
            </a:r>
            <a:r>
              <a:rPr lang="pt-BR" baseline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97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12/10/2021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12/10/2021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12/10/2021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12/10/2021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12/10/2021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12/10/2021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12/10/2021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12/10/2021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12/10/2021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12/10/2021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12/10/2021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B51AB6-7D83-465B-8FEE-3CA16ED5B3BF}" type="datetimeFigureOut">
              <a:rPr lang="pt-BR" smtClean="0"/>
              <a:pPr/>
              <a:t>12/10/2021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22205" y="1033087"/>
            <a:ext cx="63942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de inglês – Professor Ânderson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9512" y="771550"/>
            <a:ext cx="8712968" cy="324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</a:t>
            </a:r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</a:t>
            </a:r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changed</a:t>
            </a:r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 </a:t>
            </a:r>
            <a:r>
              <a:rPr lang="pt-B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sentences</a:t>
            </a:r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work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morning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routine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work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ed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morning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(in a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specefic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morning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past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AutoShape 2" descr="Resultado de imagem para train pet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E21D634-86A1-4C0D-8081-0BDC5CDB1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787774"/>
            <a:ext cx="4934322" cy="21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3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9512" y="771550"/>
            <a:ext cx="8712968" cy="1952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the rule for the past?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AutoShape 2" descr="Resultado de imagem para train pet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9512" y="771550"/>
            <a:ext cx="8712968" cy="324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the rule for the past?</a:t>
            </a: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Add +ed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AutoShape 2" descr="Resultado de imagem para train pet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0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9512" y="771550"/>
            <a:ext cx="8712968" cy="453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put verbs in the past, we add +ed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clean the house (routine)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clean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ed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the house yesterday (specific moment in the past)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But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if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verb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ends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with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“e” like </a:t>
            </a:r>
          </a:p>
          <a:p>
            <a:pPr algn="just">
              <a:lnSpc>
                <a:spcPct val="150000"/>
              </a:lnSpc>
            </a:pP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Procastinate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AutoShape 2" descr="Resultado de imagem para train pet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412" y="799474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Procastinateed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Retângulo 7"/>
          <p:cNvSpPr/>
          <p:nvPr/>
        </p:nvSpPr>
        <p:spPr>
          <a:xfrm>
            <a:off x="179512" y="771550"/>
            <a:ext cx="8712968" cy="1952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If the verb has “e” we just add “d”</a:t>
            </a:r>
          </a:p>
          <a:p>
            <a:pPr algn="just">
              <a:lnSpc>
                <a:spcPct val="150000"/>
              </a:lnSpc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procrastinate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d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two hours ago. 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AutoShape 2" descr="Resultado de imagem para train pet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1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9512" y="771550"/>
            <a:ext cx="5616624" cy="389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Pay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attention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“y”</a:t>
            </a:r>
          </a:p>
          <a:p>
            <a:pPr algn="just"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 o verbo terminar em “y” temos duas possibilidades. A primeira é o “y” ser precedido de vogal. Aí, a regra é normal. (Adiciona “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ed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</a:t>
            </a:r>
          </a:p>
        </p:txBody>
      </p:sp>
      <p:sp>
        <p:nvSpPr>
          <p:cNvPr id="2" name="AutoShape 2" descr="Resultado de imagem para train pet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Letter Y PNG images">
            <a:extLst>
              <a:ext uri="{FF2B5EF4-FFF2-40B4-BE49-F238E27FC236}">
                <a16:creationId xmlns:a16="http://schemas.microsoft.com/office/drawing/2014/main" id="{B0E13FB7-BC48-4F82-B719-4532EF8AA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37" y="914400"/>
            <a:ext cx="3907605" cy="424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BEB5D86-4C32-4272-80E9-0149E7262A0E}"/>
              </a:ext>
            </a:extLst>
          </p:cNvPr>
          <p:cNvSpPr/>
          <p:nvPr/>
        </p:nvSpPr>
        <p:spPr>
          <a:xfrm>
            <a:off x="6480359" y="981491"/>
            <a:ext cx="1440160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Pay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ed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j-lt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028945E-BC84-4833-B882-D164090E50BA}"/>
              </a:ext>
            </a:extLst>
          </p:cNvPr>
          <p:cNvSpPr/>
          <p:nvPr/>
        </p:nvSpPr>
        <p:spPr>
          <a:xfrm>
            <a:off x="6451649" y="4332973"/>
            <a:ext cx="1440160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Stay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ed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199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9512" y="771550"/>
            <a:ext cx="5616624" cy="259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segunda possibilidade é o “y” ser precedido de consoante. Aí, a regra é trocar o y por “i” e depois adicionar o “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ed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</a:t>
            </a:r>
          </a:p>
        </p:txBody>
      </p:sp>
      <p:sp>
        <p:nvSpPr>
          <p:cNvPr id="2" name="AutoShape 2" descr="Resultado de imagem para train pet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Letter Y PNG images">
            <a:extLst>
              <a:ext uri="{FF2B5EF4-FFF2-40B4-BE49-F238E27FC236}">
                <a16:creationId xmlns:a16="http://schemas.microsoft.com/office/drawing/2014/main" id="{B0E13FB7-BC48-4F82-B719-4532EF8AA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37" y="914400"/>
            <a:ext cx="3907605" cy="424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BEB5D86-4C32-4272-80E9-0149E7262A0E}"/>
              </a:ext>
            </a:extLst>
          </p:cNvPr>
          <p:cNvSpPr/>
          <p:nvPr/>
        </p:nvSpPr>
        <p:spPr>
          <a:xfrm>
            <a:off x="6480358" y="981491"/>
            <a:ext cx="2052081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Stud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ied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j-lt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028945E-BC84-4833-B882-D164090E50BA}"/>
              </a:ext>
            </a:extLst>
          </p:cNvPr>
          <p:cNvSpPr/>
          <p:nvPr/>
        </p:nvSpPr>
        <p:spPr>
          <a:xfrm>
            <a:off x="6451649" y="4332973"/>
            <a:ext cx="1440160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ied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011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cvc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Short Vowels / Consonant-Vowel-Consonant Words - Pocket Chart Pictures">
            <a:extLst>
              <a:ext uri="{FF2B5EF4-FFF2-40B4-BE49-F238E27FC236}">
                <a16:creationId xmlns:a16="http://schemas.microsoft.com/office/drawing/2014/main" id="{608602C0-77EC-4FAD-BABC-3A54A9D8E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7614"/>
            <a:ext cx="2183414" cy="283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7A00E78-2EFE-4274-9FFB-1240EC48E11A}"/>
              </a:ext>
            </a:extLst>
          </p:cNvPr>
          <p:cNvSpPr/>
          <p:nvPr/>
        </p:nvSpPr>
        <p:spPr>
          <a:xfrm>
            <a:off x="3229296" y="1571560"/>
            <a:ext cx="5616624" cy="2344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Muitas palavras terminam em </a:t>
            </a: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consonant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vowel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consonant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Travel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(viajar )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Tag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(marcar)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11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cvc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Short Vowels / Consonant-Vowel-Consonant Words - Pocket Chart Pictures">
            <a:extLst>
              <a:ext uri="{FF2B5EF4-FFF2-40B4-BE49-F238E27FC236}">
                <a16:creationId xmlns:a16="http://schemas.microsoft.com/office/drawing/2014/main" id="{608602C0-77EC-4FAD-BABC-3A54A9D8E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7614"/>
            <a:ext cx="2183414" cy="283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7A00E78-2EFE-4274-9FFB-1240EC48E11A}"/>
              </a:ext>
            </a:extLst>
          </p:cNvPr>
          <p:cNvSpPr/>
          <p:nvPr/>
        </p:nvSpPr>
        <p:spPr>
          <a:xfrm>
            <a:off x="3229296" y="1571560"/>
            <a:ext cx="5616624" cy="3267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Muitas palavras terminam em </a:t>
            </a: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consonant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vowel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consonant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Quando for esse o caso a gente dobra a última letra antes de adicionar o “</a:t>
            </a: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ed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Travel</a:t>
            </a: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led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(viajar )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Tag</a:t>
            </a: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ged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(marcar)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793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Mentimeter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49615" y="1050700"/>
            <a:ext cx="8408734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Let’s</a:t>
            </a:r>
            <a:r>
              <a:rPr lang="pt-BR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exercise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0C9B48E-818F-47AA-8E5B-17F5AAED3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9622"/>
            <a:ext cx="3129136" cy="312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66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Warm-up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07504" y="843558"/>
            <a:ext cx="8908731" cy="1952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-Is it difficult to you wake up in the morning?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Do you normally get late or are you punctual?</a:t>
            </a: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 descr="Image result for warm-up ic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538"/>
            <a:ext cx="673004" cy="67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64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Facilidades da vida</a:t>
            </a:r>
          </a:p>
        </p:txBody>
      </p:sp>
      <p:sp>
        <p:nvSpPr>
          <p:cNvPr id="8" name="Retângulo 7"/>
          <p:cNvSpPr/>
          <p:nvPr/>
        </p:nvSpPr>
        <p:spPr>
          <a:xfrm>
            <a:off x="335221" y="775769"/>
            <a:ext cx="8408734" cy="1305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Uma vez que a gente aprendeu o verbo é só usar ele para todas as pessoas?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Sim!</a:t>
            </a:r>
          </a:p>
        </p:txBody>
      </p:sp>
      <p:pic>
        <p:nvPicPr>
          <p:cNvPr id="6148" name="Picture 4" descr="Resultado de imagem para bath pet png icon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840" y="1975003"/>
            <a:ext cx="2746006" cy="274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FFA674D-C608-4D85-B95F-EBDEED8218A3}"/>
              </a:ext>
            </a:extLst>
          </p:cNvPr>
          <p:cNvSpPr/>
          <p:nvPr/>
        </p:nvSpPr>
        <p:spPr>
          <a:xfrm>
            <a:off x="670442" y="1975003"/>
            <a:ext cx="8408734" cy="3780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cleaned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dog.</a:t>
            </a:r>
          </a:p>
          <a:p>
            <a:pPr>
              <a:lnSpc>
                <a:spcPct val="150000"/>
              </a:lnSpc>
            </a:pP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cleaned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dog.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cleaned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dog.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She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cleaned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dog.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cleaned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dog.</a:t>
            </a:r>
          </a:p>
          <a:p>
            <a:pPr>
              <a:lnSpc>
                <a:spcPct val="150000"/>
              </a:lnSpc>
            </a:pP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cleaned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dog.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They</a:t>
            </a: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cleaned</a:t>
            </a: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dog.</a:t>
            </a:r>
          </a:p>
          <a:p>
            <a:pPr>
              <a:lnSpc>
                <a:spcPct val="150000"/>
              </a:lnSpc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50000"/>
              </a:lnSpc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95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49615" y="627534"/>
            <a:ext cx="8408734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Agora vamos falar de um verbo </a:t>
            </a:r>
            <a:r>
              <a:rPr lang="pt-BR" sz="28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mucho</a:t>
            </a:r>
            <a:r>
              <a:rPr lang="pt-BR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loco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pic>
        <p:nvPicPr>
          <p:cNvPr id="5122" name="Picture 2" descr="Resultado de imagem para play pet png icon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10240"/>
            <a:ext cx="3239578" cy="323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1195310-92B8-4C1C-8AA0-66A815E30BB7}"/>
              </a:ext>
            </a:extLst>
          </p:cNvPr>
          <p:cNvSpPr/>
          <p:nvPr/>
        </p:nvSpPr>
        <p:spPr>
          <a:xfrm>
            <a:off x="338948" y="1059582"/>
            <a:ext cx="8408734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Assim, como no presente, ele é irregular.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C4334EC-D0AB-461D-95E8-22AE0BF1B18A}"/>
              </a:ext>
            </a:extLst>
          </p:cNvPr>
          <p:cNvSpPr/>
          <p:nvPr/>
        </p:nvSpPr>
        <p:spPr>
          <a:xfrm>
            <a:off x="760781" y="1965941"/>
            <a:ext cx="8408734" cy="2949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was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happy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last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year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were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happy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last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year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was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happy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last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year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She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was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happy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last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year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was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happy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last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year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were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happy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last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year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They</a:t>
            </a: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were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happy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last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year</a:t>
            </a: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72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77BEEB4-199F-43DD-88D8-C982B34D8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00" y="0"/>
            <a:ext cx="56535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Pronúncia.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449615" y="1050700"/>
            <a:ext cx="8408734" cy="389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Como você pronunciaria os verbos abaixo?</a:t>
            </a:r>
          </a:p>
          <a:p>
            <a:pPr>
              <a:lnSpc>
                <a:spcPct val="150000"/>
              </a:lnSpc>
            </a:pP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Listened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worked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Walked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Started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Stabed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AutoShape 2" descr="Resultado de imagem para train pet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Voiced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unvoiced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49615" y="1050700"/>
            <a:ext cx="8408734" cy="1305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Take a look in </a:t>
            </a:r>
            <a:r>
              <a:rPr lang="pt-B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last</a:t>
            </a:r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silable</a:t>
            </a:r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It </a:t>
            </a:r>
            <a:r>
              <a:rPr lang="pt-B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</a:t>
            </a:r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voiced</a:t>
            </a:r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</a:t>
            </a:r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unvoiced</a:t>
            </a:r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AutoShape 2" descr="Resultado de imagem para train pet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 descr="Voiced and Voiceless Consonants">
            <a:extLst>
              <a:ext uri="{FF2B5EF4-FFF2-40B4-BE49-F238E27FC236}">
                <a16:creationId xmlns:a16="http://schemas.microsoft.com/office/drawing/2014/main" id="{DD6919D3-DF49-4CAD-9B7A-A2B2B3F1B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17455"/>
            <a:ext cx="6492998" cy="321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5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Pratice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Resultado de imagem para train pet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Voiced and Voiceless Consonants">
            <a:extLst>
              <a:ext uri="{FF2B5EF4-FFF2-40B4-BE49-F238E27FC236}">
                <a16:creationId xmlns:a16="http://schemas.microsoft.com/office/drawing/2014/main" id="{07F49E1B-BDD0-47C4-9FE6-9B0CFE0EA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7"/>
          <a:stretch/>
        </p:blipFill>
        <p:spPr bwMode="auto">
          <a:xfrm>
            <a:off x="137987" y="988115"/>
            <a:ext cx="1841725" cy="220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oiced and Voiceless Consonants">
            <a:extLst>
              <a:ext uri="{FF2B5EF4-FFF2-40B4-BE49-F238E27FC236}">
                <a16:creationId xmlns:a16="http://schemas.microsoft.com/office/drawing/2014/main" id="{4BF16045-B742-4DA1-A04A-FC1E3E805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2"/>
          <a:stretch/>
        </p:blipFill>
        <p:spPr bwMode="auto">
          <a:xfrm>
            <a:off x="3491880" y="1005645"/>
            <a:ext cx="1584176" cy="221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CCFC0A73-79F5-40CF-86C3-6FA49FA09A9B}"/>
              </a:ext>
            </a:extLst>
          </p:cNvPr>
          <p:cNvSpPr/>
          <p:nvPr/>
        </p:nvSpPr>
        <p:spPr>
          <a:xfrm>
            <a:off x="414107" y="3388884"/>
            <a:ext cx="1530097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Ed-&gt;d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8FBD63B-525A-4950-8810-6C443C41AE45}"/>
              </a:ext>
            </a:extLst>
          </p:cNvPr>
          <p:cNvSpPr/>
          <p:nvPr/>
        </p:nvSpPr>
        <p:spPr>
          <a:xfrm>
            <a:off x="3774539" y="3217801"/>
            <a:ext cx="1530097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Ed-&gt;t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942D8AE-2258-46DD-8879-B7008CCFF235}"/>
              </a:ext>
            </a:extLst>
          </p:cNvPr>
          <p:cNvSpPr/>
          <p:nvPr/>
        </p:nvSpPr>
        <p:spPr>
          <a:xfrm>
            <a:off x="6588224" y="1458788"/>
            <a:ext cx="2190363" cy="1305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Final com t ou d?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EE38DDC-E8B2-4001-8E04-DFAD6C3D2F26}"/>
              </a:ext>
            </a:extLst>
          </p:cNvPr>
          <p:cNvSpPr/>
          <p:nvPr/>
        </p:nvSpPr>
        <p:spPr>
          <a:xfrm>
            <a:off x="6955371" y="3097487"/>
            <a:ext cx="1530097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Ed-&gt;id</a:t>
            </a:r>
          </a:p>
        </p:txBody>
      </p:sp>
    </p:spTree>
    <p:extLst>
      <p:ext uri="{BB962C8B-B14F-4D97-AF65-F5344CB8AC3E}">
        <p14:creationId xmlns:p14="http://schemas.microsoft.com/office/powerpoint/2010/main" val="363444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ver?</a:t>
            </a:r>
          </a:p>
        </p:txBody>
      </p:sp>
      <p:sp>
        <p:nvSpPr>
          <p:cNvPr id="2" name="AutoShape 2" descr="Resultado de imagem para train pet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73ED217-2EC2-4850-A58E-33298AF1A3B1}"/>
              </a:ext>
            </a:extLst>
          </p:cNvPr>
          <p:cNvSpPr/>
          <p:nvPr/>
        </p:nvSpPr>
        <p:spPr>
          <a:xfrm>
            <a:off x="449615" y="1050700"/>
            <a:ext cx="8408734" cy="324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Listened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worked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Walked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Started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Stabed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389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ver?</a:t>
            </a:r>
          </a:p>
        </p:txBody>
      </p:sp>
      <p:sp>
        <p:nvSpPr>
          <p:cNvPr id="2" name="AutoShape 2" descr="Resultado de imagem para train pet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73ED217-2EC2-4850-A58E-33298AF1A3B1}"/>
              </a:ext>
            </a:extLst>
          </p:cNvPr>
          <p:cNvSpPr/>
          <p:nvPr/>
        </p:nvSpPr>
        <p:spPr>
          <a:xfrm>
            <a:off x="449615" y="1050700"/>
            <a:ext cx="8408734" cy="324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Listened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worked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Walked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Started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Stabed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E7915AD-DF2D-45DA-95C1-62654E099F16}"/>
              </a:ext>
            </a:extLst>
          </p:cNvPr>
          <p:cNvSpPr/>
          <p:nvPr/>
        </p:nvSpPr>
        <p:spPr>
          <a:xfrm>
            <a:off x="2339752" y="967637"/>
            <a:ext cx="8408734" cy="324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-&gt;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Listen</a:t>
            </a:r>
            <a:r>
              <a:rPr lang="pt-BR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-&gt;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work</a:t>
            </a:r>
            <a:r>
              <a:rPr lang="pt-BR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</a:t>
            </a:r>
            <a:endParaRPr lang="pt-BR" sz="28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-&gt;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Walk</a:t>
            </a:r>
            <a:r>
              <a:rPr lang="pt-BR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-&gt;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Start</a:t>
            </a:r>
            <a:r>
              <a:rPr lang="pt-BR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id</a:t>
            </a:r>
            <a:endParaRPr lang="pt-BR" sz="28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-&gt;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Stab</a:t>
            </a:r>
            <a:r>
              <a:rPr lang="pt-BR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</a:t>
            </a:r>
            <a:endParaRPr lang="pt-BR" sz="28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796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Mentimeter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</a:t>
            </a:r>
          </a:p>
        </p:txBody>
      </p:sp>
      <p:sp>
        <p:nvSpPr>
          <p:cNvPr id="2" name="AutoShape 2" descr="Resultado de imagem para train pet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812B8D3-3D0C-4D4B-B5A7-6591968A0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6484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55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8931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Resultado de imagem para train pet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Voiced vs. Voiceless Consonants">
            <a:extLst>
              <a:ext uri="{FF2B5EF4-FFF2-40B4-BE49-F238E27FC236}">
                <a16:creationId xmlns:a16="http://schemas.microsoft.com/office/drawing/2014/main" id="{8B7C111D-76BF-4BEA-B46D-F2891234C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9"/>
          <a:stretch/>
        </p:blipFill>
        <p:spPr bwMode="auto">
          <a:xfrm>
            <a:off x="436895" y="7937"/>
            <a:ext cx="8129323" cy="51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13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4105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Warm-up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67544" y="1059582"/>
            <a:ext cx="7440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are some motives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get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late? </a:t>
            </a:r>
          </a:p>
          <a:p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Have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gotten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these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situations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 descr="Image result for warm-up ic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538"/>
            <a:ext cx="673004" cy="67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larm Icon - Download in Glyph Style">
            <a:extLst>
              <a:ext uri="{FF2B5EF4-FFF2-40B4-BE49-F238E27FC236}">
                <a16:creationId xmlns:a16="http://schemas.microsoft.com/office/drawing/2014/main" id="{30FE1246-DB60-4259-918A-702E886A0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05" y="2287863"/>
            <a:ext cx="907360" cy="90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4973520-4453-4371-A18D-C56EC2BFED5E}"/>
              </a:ext>
            </a:extLst>
          </p:cNvPr>
          <p:cNvSpPr/>
          <p:nvPr/>
        </p:nvSpPr>
        <p:spPr>
          <a:xfrm>
            <a:off x="280425" y="3234906"/>
            <a:ext cx="1296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pt-B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allarm</a:t>
            </a:r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doesn’t</a:t>
            </a:r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ring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4" descr="Flat Tire Icons - Download Free Vector Icons | Noun Project">
            <a:extLst>
              <a:ext uri="{FF2B5EF4-FFF2-40B4-BE49-F238E27FC236}">
                <a16:creationId xmlns:a16="http://schemas.microsoft.com/office/drawing/2014/main" id="{B565473B-6260-4E6A-BB62-E553428E0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58" y="3697675"/>
            <a:ext cx="879334" cy="87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A5717028-509F-4BCA-B578-809BD3F8D142}"/>
              </a:ext>
            </a:extLst>
          </p:cNvPr>
          <p:cNvSpPr/>
          <p:nvPr/>
        </p:nvSpPr>
        <p:spPr>
          <a:xfrm>
            <a:off x="485192" y="4506674"/>
            <a:ext cx="1001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Get</a:t>
            </a:r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 flat tire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960F0FB-BB25-49ED-B215-16601037B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823" y="2180868"/>
            <a:ext cx="1169196" cy="116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604A40A8-42B4-475B-8164-50600414B556}"/>
              </a:ext>
            </a:extLst>
          </p:cNvPr>
          <p:cNvSpPr/>
          <p:nvPr/>
        </p:nvSpPr>
        <p:spPr>
          <a:xfrm>
            <a:off x="2263799" y="3195223"/>
            <a:ext cx="1001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Lose</a:t>
            </a:r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bus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EBC4C3E-C546-4939-A0F1-303F699E0832}"/>
              </a:ext>
            </a:extLst>
          </p:cNvPr>
          <p:cNvSpPr/>
          <p:nvPr/>
        </p:nvSpPr>
        <p:spPr>
          <a:xfrm>
            <a:off x="2397890" y="4552345"/>
            <a:ext cx="1001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Sleep</a:t>
            </a:r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late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9136DDB-074A-407F-A65E-1357ACF4DBB3}"/>
              </a:ext>
            </a:extLst>
          </p:cNvPr>
          <p:cNvSpPr/>
          <p:nvPr/>
        </p:nvSpPr>
        <p:spPr>
          <a:xfrm>
            <a:off x="4038994" y="3257319"/>
            <a:ext cx="1001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Get</a:t>
            </a:r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sick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E012515-DD22-412A-AA20-3C1D5DD02D63}"/>
              </a:ext>
            </a:extLst>
          </p:cNvPr>
          <p:cNvSpPr/>
          <p:nvPr/>
        </p:nvSpPr>
        <p:spPr>
          <a:xfrm>
            <a:off x="4038994" y="4600828"/>
            <a:ext cx="1001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Forget the date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F0A8990-89F7-491B-A51E-0640C8476417}"/>
              </a:ext>
            </a:extLst>
          </p:cNvPr>
          <p:cNvSpPr/>
          <p:nvPr/>
        </p:nvSpPr>
        <p:spPr>
          <a:xfrm>
            <a:off x="5133198" y="4600828"/>
            <a:ext cx="1452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Get in the wrong place</a:t>
            </a:r>
          </a:p>
        </p:txBody>
      </p:sp>
      <p:pic>
        <p:nvPicPr>
          <p:cNvPr id="1032" name="Picture 8" descr="Png Going To Bed - Go To Bed Png, Transparent Png , Transparent Png Image -  PNGitem">
            <a:extLst>
              <a:ext uri="{FF2B5EF4-FFF2-40B4-BE49-F238E27FC236}">
                <a16:creationId xmlns:a16="http://schemas.microsoft.com/office/drawing/2014/main" id="{14120968-B3EA-4578-B03E-8A30D5005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53" y="3681665"/>
            <a:ext cx="1118330" cy="75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ick Icons - 9,773 free vector icons">
            <a:extLst>
              <a:ext uri="{FF2B5EF4-FFF2-40B4-BE49-F238E27FC236}">
                <a16:creationId xmlns:a16="http://schemas.microsoft.com/office/drawing/2014/main" id="{81AA4726-867B-4B35-A2E5-04B987641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891" y="2440814"/>
            <a:ext cx="805393" cy="80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ransparent Calendar Icons Png - Date And Time Icon Png, Png Download -  kindpng">
            <a:extLst>
              <a:ext uri="{FF2B5EF4-FFF2-40B4-BE49-F238E27FC236}">
                <a16:creationId xmlns:a16="http://schemas.microsoft.com/office/drawing/2014/main" id="{AC4CB23D-B304-4978-B3AF-02B4BB93E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99" y="3906480"/>
            <a:ext cx="684169" cy="75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A8C89E34-A085-46B8-8417-E2C9E3BCA474}"/>
              </a:ext>
            </a:extLst>
          </p:cNvPr>
          <p:cNvSpPr/>
          <p:nvPr/>
        </p:nvSpPr>
        <p:spPr>
          <a:xfrm>
            <a:off x="5152648" y="3270723"/>
            <a:ext cx="1651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Understand the hour wrong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2273B7F-5DDA-43BB-88B9-C069A827033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3546" y="3720178"/>
            <a:ext cx="1010907" cy="1010907"/>
          </a:xfrm>
          <a:prstGeom prst="rect">
            <a:avLst/>
          </a:prstGeom>
        </p:spPr>
      </p:pic>
      <p:pic>
        <p:nvPicPr>
          <p:cNvPr id="1040" name="Picture 16" descr="Alarm, cancel, clock, incorrect, time, watch, wrong icon - Download on  Iconfinder">
            <a:extLst>
              <a:ext uri="{FF2B5EF4-FFF2-40B4-BE49-F238E27FC236}">
                <a16:creationId xmlns:a16="http://schemas.microsoft.com/office/drawing/2014/main" id="{46FE5165-8ADC-487F-B158-7F649076E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682" y="2192762"/>
            <a:ext cx="1255139" cy="125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Lazy - Free people icons">
            <a:extLst>
              <a:ext uri="{FF2B5EF4-FFF2-40B4-BE49-F238E27FC236}">
                <a16:creationId xmlns:a16="http://schemas.microsoft.com/office/drawing/2014/main" id="{82E37B55-156E-4342-8848-38634E5BA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468" y="2355323"/>
            <a:ext cx="890884" cy="89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460B21C2-22B0-4BDB-A226-D90C8E85F617}"/>
              </a:ext>
            </a:extLst>
          </p:cNvPr>
          <p:cNvSpPr/>
          <p:nvPr/>
        </p:nvSpPr>
        <p:spPr>
          <a:xfrm>
            <a:off x="6871425" y="3270723"/>
            <a:ext cx="1651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Get lazy</a:t>
            </a:r>
          </a:p>
        </p:txBody>
      </p:sp>
      <p:pic>
        <p:nvPicPr>
          <p:cNvPr id="1044" name="Picture 20" descr="Procrastination Icons - Download Free Vector Icons | Noun Project">
            <a:extLst>
              <a:ext uri="{FF2B5EF4-FFF2-40B4-BE49-F238E27FC236}">
                <a16:creationId xmlns:a16="http://schemas.microsoft.com/office/drawing/2014/main" id="{C605A99B-DB83-4EF4-82E8-8B1853152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326" y="3862499"/>
            <a:ext cx="879884" cy="87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1A6739CE-7078-46AF-A542-97AD5EC7FE51}"/>
              </a:ext>
            </a:extLst>
          </p:cNvPr>
          <p:cNvSpPr/>
          <p:nvPr/>
        </p:nvSpPr>
        <p:spPr>
          <a:xfrm>
            <a:off x="6759428" y="4708549"/>
            <a:ext cx="1651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Procastinate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294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8931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Resultado de imagem para train pet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62DFCE3-293A-422A-A99F-009E07B058AC}"/>
              </a:ext>
            </a:extLst>
          </p:cNvPr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passado simples</a:t>
            </a:r>
          </a:p>
        </p:txBody>
      </p:sp>
    </p:spTree>
    <p:extLst>
      <p:ext uri="{BB962C8B-B14F-4D97-AF65-F5344CB8AC3E}">
        <p14:creationId xmlns:p14="http://schemas.microsoft.com/office/powerpoint/2010/main" val="1554376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8931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Resultado de imagem para train pet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62DFCE3-293A-422A-A99F-009E07B058AC}"/>
              </a:ext>
            </a:extLst>
          </p:cNvPr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passado simples irregular</a:t>
            </a:r>
          </a:p>
        </p:txBody>
      </p:sp>
    </p:spTree>
    <p:extLst>
      <p:ext uri="{BB962C8B-B14F-4D97-AF65-F5344CB8AC3E}">
        <p14:creationId xmlns:p14="http://schemas.microsoft.com/office/powerpoint/2010/main" val="4034424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8931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Resultado de imagem para train pet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62DFCE3-293A-422A-A99F-009E07B058AC}"/>
              </a:ext>
            </a:extLst>
          </p:cNvPr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Irregulares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DEBA407-ABCD-4E29-B979-1ACE675A1F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77" t="20693" r="34386" b="39417"/>
          <a:stretch/>
        </p:blipFill>
        <p:spPr>
          <a:xfrm>
            <a:off x="155574" y="988115"/>
            <a:ext cx="4344417" cy="408750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42FA1D0-E0FD-4DD9-AAB5-572DCAFDBE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77" t="59208" r="34386" b="10818"/>
          <a:stretch/>
        </p:blipFill>
        <p:spPr>
          <a:xfrm>
            <a:off x="4629149" y="1391584"/>
            <a:ext cx="4464905" cy="315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8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8931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Resultado de imagem para train pet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62DFCE3-293A-422A-A99F-009E07B058AC}"/>
              </a:ext>
            </a:extLst>
          </p:cNvPr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DE47D8F-60D4-4929-B799-C80860B55DD3}"/>
              </a:ext>
            </a:extLst>
          </p:cNvPr>
          <p:cNvSpPr txBox="1"/>
          <p:nvPr/>
        </p:nvSpPr>
        <p:spPr>
          <a:xfrm>
            <a:off x="45610" y="966021"/>
            <a:ext cx="89908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</a:rPr>
              <a:t>Agora vamos a forma </a:t>
            </a:r>
            <a:r>
              <a:rPr lang="pt-BR" sz="1800" b="1" dirty="0">
                <a:solidFill>
                  <a:schemeClr val="bg1"/>
                </a:solidFill>
              </a:rPr>
              <a:t>negativa</a:t>
            </a:r>
            <a:r>
              <a:rPr lang="pt-BR" sz="1800" dirty="0">
                <a:solidFill>
                  <a:schemeClr val="bg1"/>
                </a:solidFill>
              </a:rPr>
              <a:t>, que é mais fácil, pois ao formar frases negativas no </a:t>
            </a:r>
            <a:r>
              <a:rPr lang="pt-BR" sz="1800" dirty="0" err="1">
                <a:solidFill>
                  <a:schemeClr val="bg1"/>
                </a:solidFill>
              </a:rPr>
              <a:t>simple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past</a:t>
            </a:r>
            <a:r>
              <a:rPr lang="pt-BR" sz="1800" dirty="0">
                <a:solidFill>
                  <a:schemeClr val="bg1"/>
                </a:solidFill>
              </a:rPr>
              <a:t> é necessário acrescentar o verbo </a:t>
            </a:r>
            <a:r>
              <a:rPr lang="pt-BR" sz="1800" dirty="0" err="1">
                <a:solidFill>
                  <a:schemeClr val="bg1"/>
                </a:solidFill>
              </a:rPr>
              <a:t>did</a:t>
            </a:r>
            <a:r>
              <a:rPr lang="pt-BR" sz="1800" dirty="0">
                <a:solidFill>
                  <a:schemeClr val="bg1"/>
                </a:solidFill>
              </a:rPr>
              <a:t> + </a:t>
            </a:r>
            <a:r>
              <a:rPr lang="pt-BR" sz="1800" dirty="0" err="1">
                <a:solidFill>
                  <a:schemeClr val="bg1"/>
                </a:solidFill>
              </a:rPr>
              <a:t>not</a:t>
            </a:r>
            <a:r>
              <a:rPr lang="pt-BR" sz="1800" dirty="0">
                <a:solidFill>
                  <a:schemeClr val="bg1"/>
                </a:solidFill>
              </a:rPr>
              <a:t> (forma contraída: </a:t>
            </a:r>
            <a:r>
              <a:rPr lang="pt-BR" sz="1800" dirty="0" err="1">
                <a:solidFill>
                  <a:schemeClr val="bg1"/>
                </a:solidFill>
              </a:rPr>
              <a:t>didn’t</a:t>
            </a:r>
            <a:r>
              <a:rPr lang="pt-BR" sz="1800" dirty="0">
                <a:solidFill>
                  <a:schemeClr val="bg1"/>
                </a:solidFill>
              </a:rPr>
              <a:t>). O verbo segue igual e a gente nem se preocupa se é regular ou não.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DD9555E-5EBF-4BC5-880F-F372D34E563A}"/>
              </a:ext>
            </a:extLst>
          </p:cNvPr>
          <p:cNvSpPr txBox="1"/>
          <p:nvPr/>
        </p:nvSpPr>
        <p:spPr>
          <a:xfrm>
            <a:off x="46835" y="2004179"/>
            <a:ext cx="867645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</a:rPr>
              <a:t>Exemplos:</a:t>
            </a:r>
          </a:p>
          <a:p>
            <a:endParaRPr lang="pt-BR" sz="1800" dirty="0">
              <a:solidFill>
                <a:schemeClr val="bg1"/>
              </a:solidFill>
            </a:endParaRPr>
          </a:p>
          <a:p>
            <a:r>
              <a:rPr lang="pt-BR" sz="1800" dirty="0">
                <a:solidFill>
                  <a:schemeClr val="bg1"/>
                </a:solidFill>
              </a:rPr>
              <a:t>The </a:t>
            </a:r>
            <a:r>
              <a:rPr lang="pt-BR" sz="1800" dirty="0" err="1">
                <a:solidFill>
                  <a:schemeClr val="bg1"/>
                </a:solidFill>
              </a:rPr>
              <a:t>teacher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didn’t</a:t>
            </a:r>
            <a:r>
              <a:rPr lang="pt-BR" sz="1800" dirty="0">
                <a:solidFill>
                  <a:schemeClr val="bg1"/>
                </a:solidFill>
              </a:rPr>
              <a:t> (</a:t>
            </a:r>
            <a:r>
              <a:rPr lang="pt-BR" sz="1800" dirty="0" err="1">
                <a:solidFill>
                  <a:schemeClr val="bg1"/>
                </a:solidFill>
              </a:rPr>
              <a:t>did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not</a:t>
            </a:r>
            <a:r>
              <a:rPr lang="pt-BR" sz="1800" dirty="0">
                <a:solidFill>
                  <a:schemeClr val="bg1"/>
                </a:solidFill>
              </a:rPr>
              <a:t>) </a:t>
            </a:r>
            <a:r>
              <a:rPr lang="pt-BR" sz="1800" dirty="0" err="1">
                <a:solidFill>
                  <a:schemeClr val="bg1"/>
                </a:solidFill>
              </a:rPr>
              <a:t>wait</a:t>
            </a:r>
            <a:r>
              <a:rPr lang="pt-BR" sz="1800" dirty="0">
                <a:solidFill>
                  <a:schemeClr val="bg1"/>
                </a:solidFill>
              </a:rPr>
              <a:t> for </a:t>
            </a:r>
            <a:r>
              <a:rPr lang="pt-BR" sz="1800" dirty="0" err="1">
                <a:solidFill>
                  <a:schemeClr val="bg1"/>
                </a:solidFill>
              </a:rPr>
              <a:t>the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students</a:t>
            </a:r>
            <a:r>
              <a:rPr lang="pt-BR" sz="1800" dirty="0">
                <a:solidFill>
                  <a:schemeClr val="bg1"/>
                </a:solidFill>
              </a:rPr>
              <a:t>. </a:t>
            </a:r>
          </a:p>
          <a:p>
            <a:r>
              <a:rPr lang="pt-BR" sz="1800" dirty="0">
                <a:solidFill>
                  <a:schemeClr val="bg1"/>
                </a:solidFill>
              </a:rPr>
              <a:t>She </a:t>
            </a:r>
            <a:r>
              <a:rPr lang="pt-BR" sz="1800" dirty="0" err="1">
                <a:solidFill>
                  <a:schemeClr val="bg1"/>
                </a:solidFill>
              </a:rPr>
              <a:t>didn’t</a:t>
            </a:r>
            <a:r>
              <a:rPr lang="pt-BR" sz="1800" dirty="0">
                <a:solidFill>
                  <a:schemeClr val="bg1"/>
                </a:solidFill>
              </a:rPr>
              <a:t> (</a:t>
            </a:r>
            <a:r>
              <a:rPr lang="pt-BR" sz="1800" dirty="0" err="1">
                <a:solidFill>
                  <a:schemeClr val="bg1"/>
                </a:solidFill>
              </a:rPr>
              <a:t>did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not</a:t>
            </a:r>
            <a:r>
              <a:rPr lang="pt-BR" sz="1800" dirty="0">
                <a:solidFill>
                  <a:schemeClr val="bg1"/>
                </a:solidFill>
              </a:rPr>
              <a:t>) </a:t>
            </a:r>
            <a:r>
              <a:rPr lang="pt-BR" sz="1800" dirty="0" err="1">
                <a:solidFill>
                  <a:schemeClr val="bg1"/>
                </a:solidFill>
              </a:rPr>
              <a:t>sell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her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house</a:t>
            </a:r>
            <a:r>
              <a:rPr lang="pt-BR" sz="1800" dirty="0">
                <a:solidFill>
                  <a:schemeClr val="bg1"/>
                </a:solidFill>
              </a:rPr>
              <a:t>. (Ela não vendeu a casa dela)</a:t>
            </a:r>
          </a:p>
          <a:p>
            <a:r>
              <a:rPr lang="pt-BR" sz="1800" dirty="0" err="1">
                <a:solidFill>
                  <a:schemeClr val="bg1"/>
                </a:solidFill>
              </a:rPr>
              <a:t>Sorry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but</a:t>
            </a:r>
            <a:r>
              <a:rPr lang="pt-BR" sz="1800" dirty="0">
                <a:solidFill>
                  <a:schemeClr val="bg1"/>
                </a:solidFill>
              </a:rPr>
              <a:t> I </a:t>
            </a:r>
            <a:r>
              <a:rPr lang="pt-BR" sz="1800" dirty="0" err="1">
                <a:solidFill>
                  <a:schemeClr val="bg1"/>
                </a:solidFill>
              </a:rPr>
              <a:t>didn’t</a:t>
            </a:r>
            <a:r>
              <a:rPr lang="pt-BR" sz="1800" dirty="0">
                <a:solidFill>
                  <a:schemeClr val="bg1"/>
                </a:solidFill>
              </a:rPr>
              <a:t> (</a:t>
            </a:r>
            <a:r>
              <a:rPr lang="pt-BR" sz="1800" dirty="0" err="1">
                <a:solidFill>
                  <a:schemeClr val="bg1"/>
                </a:solidFill>
              </a:rPr>
              <a:t>did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not</a:t>
            </a:r>
            <a:r>
              <a:rPr lang="pt-BR" sz="1800" dirty="0">
                <a:solidFill>
                  <a:schemeClr val="bg1"/>
                </a:solidFill>
              </a:rPr>
              <a:t>) </a:t>
            </a:r>
            <a:r>
              <a:rPr lang="pt-BR" sz="1800" dirty="0" err="1">
                <a:solidFill>
                  <a:schemeClr val="bg1"/>
                </a:solidFill>
              </a:rPr>
              <a:t>understand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your</a:t>
            </a:r>
            <a:r>
              <a:rPr lang="pt-BR" sz="1800" dirty="0">
                <a:solidFill>
                  <a:schemeClr val="bg1"/>
                </a:solidFill>
              </a:rPr>
              <a:t> e-mail. </a:t>
            </a:r>
          </a:p>
          <a:p>
            <a:r>
              <a:rPr lang="pt-BR" sz="1800" dirty="0" err="1">
                <a:solidFill>
                  <a:schemeClr val="bg1"/>
                </a:solidFill>
              </a:rPr>
              <a:t>My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daughter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didn’t</a:t>
            </a:r>
            <a:r>
              <a:rPr lang="pt-BR" sz="1800" dirty="0">
                <a:solidFill>
                  <a:schemeClr val="bg1"/>
                </a:solidFill>
              </a:rPr>
              <a:t> (</a:t>
            </a:r>
            <a:r>
              <a:rPr lang="pt-BR" sz="1800" dirty="0" err="1">
                <a:solidFill>
                  <a:schemeClr val="bg1"/>
                </a:solidFill>
              </a:rPr>
              <a:t>did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not</a:t>
            </a:r>
            <a:r>
              <a:rPr lang="pt-BR" sz="1800" dirty="0">
                <a:solidFill>
                  <a:schemeClr val="bg1"/>
                </a:solidFill>
              </a:rPr>
              <a:t>) </a:t>
            </a:r>
            <a:r>
              <a:rPr lang="pt-BR" sz="1800" dirty="0" err="1">
                <a:solidFill>
                  <a:schemeClr val="bg1"/>
                </a:solidFill>
              </a:rPr>
              <a:t>finish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her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homework</a:t>
            </a:r>
            <a:r>
              <a:rPr lang="pt-BR" sz="1800" dirty="0">
                <a:solidFill>
                  <a:schemeClr val="bg1"/>
                </a:solidFill>
              </a:rPr>
              <a:t>. (Minha filha não terminou a lição de casa)</a:t>
            </a:r>
          </a:p>
          <a:p>
            <a:r>
              <a:rPr lang="pt-BR" sz="1800" dirty="0">
                <a:solidFill>
                  <a:schemeClr val="bg1"/>
                </a:solidFill>
              </a:rPr>
              <a:t>They </a:t>
            </a:r>
            <a:r>
              <a:rPr lang="pt-BR" sz="1800" dirty="0" err="1">
                <a:solidFill>
                  <a:schemeClr val="bg1"/>
                </a:solidFill>
              </a:rPr>
              <a:t>didn’t</a:t>
            </a:r>
            <a:r>
              <a:rPr lang="pt-BR" sz="1800" dirty="0">
                <a:solidFill>
                  <a:schemeClr val="bg1"/>
                </a:solidFill>
              </a:rPr>
              <a:t> (</a:t>
            </a:r>
            <a:r>
              <a:rPr lang="pt-BR" sz="1800" dirty="0" err="1">
                <a:solidFill>
                  <a:schemeClr val="bg1"/>
                </a:solidFill>
              </a:rPr>
              <a:t>did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not</a:t>
            </a:r>
            <a:r>
              <a:rPr lang="pt-BR" sz="1800" dirty="0">
                <a:solidFill>
                  <a:schemeClr val="bg1"/>
                </a:solidFill>
              </a:rPr>
              <a:t>) </a:t>
            </a:r>
            <a:r>
              <a:rPr lang="pt-BR" sz="1800" dirty="0" err="1">
                <a:solidFill>
                  <a:schemeClr val="bg1"/>
                </a:solidFill>
              </a:rPr>
              <a:t>want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to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live</a:t>
            </a:r>
            <a:r>
              <a:rPr lang="pt-BR" sz="1800" dirty="0">
                <a:solidFill>
                  <a:schemeClr val="bg1"/>
                </a:solidFill>
              </a:rPr>
              <a:t> in </a:t>
            </a:r>
            <a:r>
              <a:rPr lang="pt-BR" sz="1800" dirty="0" err="1">
                <a:solidFill>
                  <a:schemeClr val="bg1"/>
                </a:solidFill>
              </a:rPr>
              <a:t>that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apartment</a:t>
            </a:r>
            <a:r>
              <a:rPr lang="pt-BR" sz="1800" dirty="0">
                <a:solidFill>
                  <a:schemeClr val="bg1"/>
                </a:solidFill>
              </a:rPr>
              <a:t>. (Eles não queriam morar naquele apartamento)</a:t>
            </a:r>
          </a:p>
          <a:p>
            <a:r>
              <a:rPr lang="pt-BR" sz="1800" dirty="0" err="1">
                <a:solidFill>
                  <a:schemeClr val="bg1"/>
                </a:solidFill>
              </a:rPr>
              <a:t>We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didn’t</a:t>
            </a:r>
            <a:r>
              <a:rPr lang="pt-BR" sz="1800" dirty="0">
                <a:solidFill>
                  <a:schemeClr val="bg1"/>
                </a:solidFill>
              </a:rPr>
              <a:t> (</a:t>
            </a:r>
            <a:r>
              <a:rPr lang="pt-BR" sz="1800" dirty="0" err="1">
                <a:solidFill>
                  <a:schemeClr val="bg1"/>
                </a:solidFill>
              </a:rPr>
              <a:t>did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not</a:t>
            </a:r>
            <a:r>
              <a:rPr lang="pt-BR" sz="1800" dirty="0">
                <a:solidFill>
                  <a:schemeClr val="bg1"/>
                </a:solidFill>
              </a:rPr>
              <a:t>) </a:t>
            </a:r>
            <a:r>
              <a:rPr lang="pt-BR" sz="1800" dirty="0" err="1">
                <a:solidFill>
                  <a:schemeClr val="bg1"/>
                </a:solidFill>
              </a:rPr>
              <a:t>know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that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beach</a:t>
            </a:r>
            <a:r>
              <a:rPr lang="pt-BR" sz="1800" dirty="0">
                <a:solidFill>
                  <a:schemeClr val="bg1"/>
                </a:solidFill>
              </a:rPr>
              <a:t>. (Nós não conhecíamos aquela praia)</a:t>
            </a:r>
          </a:p>
          <a:p>
            <a:r>
              <a:rPr lang="pt-BR" sz="1800" dirty="0">
                <a:solidFill>
                  <a:schemeClr val="bg1"/>
                </a:solidFill>
              </a:rPr>
              <a:t>Fácil, né?</a:t>
            </a:r>
          </a:p>
        </p:txBody>
      </p:sp>
    </p:spTree>
    <p:extLst>
      <p:ext uri="{BB962C8B-B14F-4D97-AF65-F5344CB8AC3E}">
        <p14:creationId xmlns:p14="http://schemas.microsoft.com/office/powerpoint/2010/main" val="75475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8931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Resultado de imagem para train pet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62DFCE3-293A-422A-A99F-009E07B058AC}"/>
              </a:ext>
            </a:extLst>
          </p:cNvPr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Interrogativo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DE47D8F-60D4-4929-B799-C80860B55DD3}"/>
              </a:ext>
            </a:extLst>
          </p:cNvPr>
          <p:cNvSpPr txBox="1"/>
          <p:nvPr/>
        </p:nvSpPr>
        <p:spPr>
          <a:xfrm>
            <a:off x="45610" y="966021"/>
            <a:ext cx="8990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</a:rPr>
              <a:t>Interrogativa: Ao formar frases interrogativas no </a:t>
            </a:r>
            <a:r>
              <a:rPr lang="pt-BR" sz="1800" dirty="0" err="1">
                <a:solidFill>
                  <a:schemeClr val="bg1"/>
                </a:solidFill>
              </a:rPr>
              <a:t>simple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past</a:t>
            </a:r>
            <a:r>
              <a:rPr lang="pt-BR" sz="1800" dirty="0">
                <a:solidFill>
                  <a:schemeClr val="bg1"/>
                </a:solidFill>
              </a:rPr>
              <a:t> é necessário colocar o auxiliar </a:t>
            </a:r>
            <a:r>
              <a:rPr lang="pt-BR" sz="1800" b="1" dirty="0" err="1">
                <a:solidFill>
                  <a:schemeClr val="bg1"/>
                </a:solidFill>
              </a:rPr>
              <a:t>did</a:t>
            </a:r>
            <a:r>
              <a:rPr lang="pt-BR" sz="1800" dirty="0">
                <a:solidFill>
                  <a:schemeClr val="bg1"/>
                </a:solidFill>
              </a:rPr>
              <a:t> antes do sujeito da frase, ou seja, super fácil também.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DD9555E-5EBF-4BC5-880F-F372D34E563A}"/>
              </a:ext>
            </a:extLst>
          </p:cNvPr>
          <p:cNvSpPr txBox="1"/>
          <p:nvPr/>
        </p:nvSpPr>
        <p:spPr>
          <a:xfrm>
            <a:off x="36705" y="1732020"/>
            <a:ext cx="867645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</a:rPr>
              <a:t>Exemplos:</a:t>
            </a:r>
          </a:p>
          <a:p>
            <a:endParaRPr lang="pt-BR" sz="1800" dirty="0">
              <a:solidFill>
                <a:schemeClr val="bg1"/>
              </a:solidFill>
            </a:endParaRPr>
          </a:p>
          <a:p>
            <a:r>
              <a:rPr lang="pt-BR" sz="1800" dirty="0" err="1">
                <a:solidFill>
                  <a:schemeClr val="bg1"/>
                </a:solidFill>
              </a:rPr>
              <a:t>Did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he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wash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his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car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last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week</a:t>
            </a:r>
            <a:r>
              <a:rPr lang="pt-BR" sz="1800" dirty="0">
                <a:solidFill>
                  <a:schemeClr val="bg1"/>
                </a:solidFill>
              </a:rPr>
              <a:t>? (Ele lavou o carro dele semana passada?)</a:t>
            </a:r>
          </a:p>
          <a:p>
            <a:r>
              <a:rPr lang="pt-BR" sz="1800" dirty="0" err="1">
                <a:solidFill>
                  <a:schemeClr val="bg1"/>
                </a:solidFill>
              </a:rPr>
              <a:t>Did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the</a:t>
            </a:r>
            <a:r>
              <a:rPr lang="pt-BR" sz="1800" dirty="0">
                <a:solidFill>
                  <a:schemeClr val="bg1"/>
                </a:solidFill>
              </a:rPr>
              <a:t> boy </a:t>
            </a:r>
            <a:r>
              <a:rPr lang="pt-BR" sz="1800" dirty="0" err="1">
                <a:solidFill>
                  <a:schemeClr val="bg1"/>
                </a:solidFill>
              </a:rPr>
              <a:t>pay</a:t>
            </a:r>
            <a:r>
              <a:rPr lang="pt-BR" sz="1800" dirty="0">
                <a:solidFill>
                  <a:schemeClr val="bg1"/>
                </a:solidFill>
              </a:rPr>
              <a:t> for </a:t>
            </a:r>
            <a:r>
              <a:rPr lang="pt-BR" sz="1800" dirty="0" err="1">
                <a:solidFill>
                  <a:schemeClr val="bg1"/>
                </a:solidFill>
              </a:rPr>
              <a:t>the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apple</a:t>
            </a:r>
            <a:r>
              <a:rPr lang="pt-BR" sz="1800" dirty="0">
                <a:solidFill>
                  <a:schemeClr val="bg1"/>
                </a:solidFill>
              </a:rPr>
              <a:t>? (O garoto pagou pela maçã?)</a:t>
            </a:r>
          </a:p>
          <a:p>
            <a:r>
              <a:rPr lang="pt-BR" sz="1800" dirty="0" err="1">
                <a:solidFill>
                  <a:schemeClr val="bg1"/>
                </a:solidFill>
              </a:rPr>
              <a:t>Did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she</a:t>
            </a:r>
            <a:r>
              <a:rPr lang="pt-BR" sz="1800" dirty="0">
                <a:solidFill>
                  <a:schemeClr val="bg1"/>
                </a:solidFill>
              </a:rPr>
              <a:t> start </a:t>
            </a:r>
            <a:r>
              <a:rPr lang="pt-BR" sz="1800" dirty="0" err="1">
                <a:solidFill>
                  <a:schemeClr val="bg1"/>
                </a:solidFill>
              </a:rPr>
              <a:t>to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read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that</a:t>
            </a:r>
            <a:r>
              <a:rPr lang="pt-BR" sz="1800" dirty="0">
                <a:solidFill>
                  <a:schemeClr val="bg1"/>
                </a:solidFill>
              </a:rPr>
              <a:t> book? (Ela começou a ler aquele livro?)</a:t>
            </a:r>
          </a:p>
          <a:p>
            <a:r>
              <a:rPr lang="pt-BR" sz="1800" dirty="0">
                <a:solidFill>
                  <a:schemeClr val="bg1"/>
                </a:solidFill>
              </a:rPr>
              <a:t>Where </a:t>
            </a:r>
            <a:r>
              <a:rPr lang="pt-BR" sz="1800" dirty="0" err="1">
                <a:solidFill>
                  <a:schemeClr val="bg1"/>
                </a:solidFill>
              </a:rPr>
              <a:t>did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you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put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my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sunglasses</a:t>
            </a:r>
            <a:r>
              <a:rPr lang="pt-BR" sz="1800" dirty="0">
                <a:solidFill>
                  <a:schemeClr val="bg1"/>
                </a:solidFill>
              </a:rPr>
              <a:t>? (Onde você colocou meus óculos?)</a:t>
            </a:r>
          </a:p>
          <a:p>
            <a:r>
              <a:rPr lang="pt-BR" sz="1800" dirty="0" err="1">
                <a:solidFill>
                  <a:schemeClr val="bg1"/>
                </a:solidFill>
              </a:rPr>
              <a:t>What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did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you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cook</a:t>
            </a:r>
            <a:r>
              <a:rPr lang="pt-BR" sz="1800" dirty="0">
                <a:solidFill>
                  <a:schemeClr val="bg1"/>
                </a:solidFill>
              </a:rPr>
              <a:t> for </a:t>
            </a:r>
            <a:r>
              <a:rPr lang="pt-BR" sz="1800" dirty="0" err="1">
                <a:solidFill>
                  <a:schemeClr val="bg1"/>
                </a:solidFill>
              </a:rPr>
              <a:t>lunch</a:t>
            </a:r>
            <a:r>
              <a:rPr lang="pt-BR" sz="1800" dirty="0">
                <a:solidFill>
                  <a:schemeClr val="bg1"/>
                </a:solidFill>
              </a:rPr>
              <a:t>? (O que você cozinhou para o almoço?)</a:t>
            </a:r>
          </a:p>
          <a:p>
            <a:r>
              <a:rPr lang="pt-BR" sz="1800" dirty="0" err="1">
                <a:solidFill>
                  <a:schemeClr val="bg1"/>
                </a:solidFill>
              </a:rPr>
              <a:t>Did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they</a:t>
            </a:r>
            <a:r>
              <a:rPr lang="pt-BR" sz="1800" dirty="0">
                <a:solidFill>
                  <a:schemeClr val="bg1"/>
                </a:solidFill>
              </a:rPr>
              <a:t> play soccer? (Eles jogaram futebol?)</a:t>
            </a:r>
          </a:p>
          <a:p>
            <a:r>
              <a:rPr lang="pt-BR" sz="1800" dirty="0">
                <a:solidFill>
                  <a:schemeClr val="bg1"/>
                </a:solidFill>
              </a:rPr>
              <a:t>Com isso, pode-se concluir que o </a:t>
            </a:r>
            <a:r>
              <a:rPr lang="pt-BR" sz="1800" dirty="0" err="1">
                <a:solidFill>
                  <a:schemeClr val="bg1"/>
                </a:solidFill>
              </a:rPr>
              <a:t>simple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past</a:t>
            </a:r>
            <a:r>
              <a:rPr lang="pt-BR" sz="1800" dirty="0">
                <a:solidFill>
                  <a:schemeClr val="bg1"/>
                </a:solidFill>
              </a:rPr>
              <a:t> é utilizado para expressar situações e ações que começaram e terminaram no passado. E deve-se levar em consideração as regras de uso para formar as formas interrogativas, negativas e afirmativas</a:t>
            </a:r>
          </a:p>
        </p:txBody>
      </p:sp>
    </p:spTree>
    <p:extLst>
      <p:ext uri="{BB962C8B-B14F-4D97-AF65-F5344CB8AC3E}">
        <p14:creationId xmlns:p14="http://schemas.microsoft.com/office/powerpoint/2010/main" val="89035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28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Retângulo 7"/>
          <p:cNvSpPr/>
          <p:nvPr/>
        </p:nvSpPr>
        <p:spPr>
          <a:xfrm>
            <a:off x="179512" y="771550"/>
            <a:ext cx="8408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Did you get late?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AutoShape 2" descr="Resultado de imagem para train pet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2" descr="Alarm Icon - Download in Glyph Style">
            <a:extLst>
              <a:ext uri="{FF2B5EF4-FFF2-40B4-BE49-F238E27FC236}">
                <a16:creationId xmlns:a16="http://schemas.microsoft.com/office/drawing/2014/main" id="{187A2348-5505-41B8-B251-D3FABFB0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05" y="2287863"/>
            <a:ext cx="907360" cy="90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89AC6DDA-0D9B-4922-9019-A4DF41608B95}"/>
              </a:ext>
            </a:extLst>
          </p:cNvPr>
          <p:cNvSpPr/>
          <p:nvPr/>
        </p:nvSpPr>
        <p:spPr>
          <a:xfrm>
            <a:off x="280425" y="3234906"/>
            <a:ext cx="1296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pt-B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allarm</a:t>
            </a:r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didn’t</a:t>
            </a:r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ring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7" name="Picture 4" descr="Flat Tire Icons - Download Free Vector Icons | Noun Project">
            <a:extLst>
              <a:ext uri="{FF2B5EF4-FFF2-40B4-BE49-F238E27FC236}">
                <a16:creationId xmlns:a16="http://schemas.microsoft.com/office/drawing/2014/main" id="{F0F50CD6-15E3-4194-B2B4-621B46447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58" y="3697675"/>
            <a:ext cx="879334" cy="87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D4BAA69-9F4B-483D-8065-D53EE1AAA34B}"/>
              </a:ext>
            </a:extLst>
          </p:cNvPr>
          <p:cNvSpPr/>
          <p:nvPr/>
        </p:nvSpPr>
        <p:spPr>
          <a:xfrm>
            <a:off x="485192" y="4506674"/>
            <a:ext cx="1001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Got</a:t>
            </a:r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 flat tire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E4C4CAFD-55F3-4CBE-A287-0F38EA396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823" y="2180868"/>
            <a:ext cx="1169196" cy="116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95B65F15-DFFE-40B9-ACE5-9A9DB8987903}"/>
              </a:ext>
            </a:extLst>
          </p:cNvPr>
          <p:cNvSpPr/>
          <p:nvPr/>
        </p:nvSpPr>
        <p:spPr>
          <a:xfrm>
            <a:off x="2263799" y="3195223"/>
            <a:ext cx="1001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Lost</a:t>
            </a:r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bus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01C61D5-1FA7-458B-AC4B-F4D61F4D54F9}"/>
              </a:ext>
            </a:extLst>
          </p:cNvPr>
          <p:cNvSpPr/>
          <p:nvPr/>
        </p:nvSpPr>
        <p:spPr>
          <a:xfrm>
            <a:off x="2397890" y="4552345"/>
            <a:ext cx="1001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Slept</a:t>
            </a:r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late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346A4B3-E2AE-44F5-8950-3A6461C52672}"/>
              </a:ext>
            </a:extLst>
          </p:cNvPr>
          <p:cNvSpPr/>
          <p:nvPr/>
        </p:nvSpPr>
        <p:spPr>
          <a:xfrm>
            <a:off x="4038994" y="3257319"/>
            <a:ext cx="1001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Got</a:t>
            </a:r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sick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F4766B1F-62FD-46D0-B8AE-75C609A3221F}"/>
              </a:ext>
            </a:extLst>
          </p:cNvPr>
          <p:cNvSpPr/>
          <p:nvPr/>
        </p:nvSpPr>
        <p:spPr>
          <a:xfrm>
            <a:off x="4038994" y="4600828"/>
            <a:ext cx="1001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Forgot the date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D1E8D3F-9714-43E8-91E1-E6FDE46983EE}"/>
              </a:ext>
            </a:extLst>
          </p:cNvPr>
          <p:cNvSpPr/>
          <p:nvPr/>
        </p:nvSpPr>
        <p:spPr>
          <a:xfrm>
            <a:off x="5133198" y="4600828"/>
            <a:ext cx="1452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Got in the wrong place</a:t>
            </a:r>
          </a:p>
        </p:txBody>
      </p:sp>
      <p:pic>
        <p:nvPicPr>
          <p:cNvPr id="25" name="Picture 8" descr="Png Going To Bed - Go To Bed Png, Transparent Png , Transparent Png Image -  PNGitem">
            <a:extLst>
              <a:ext uri="{FF2B5EF4-FFF2-40B4-BE49-F238E27FC236}">
                <a16:creationId xmlns:a16="http://schemas.microsoft.com/office/drawing/2014/main" id="{30978ECE-95AA-40D0-98D3-D24EA09B1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53" y="3681665"/>
            <a:ext cx="1118330" cy="75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Sick Icons - 9,773 free vector icons">
            <a:extLst>
              <a:ext uri="{FF2B5EF4-FFF2-40B4-BE49-F238E27FC236}">
                <a16:creationId xmlns:a16="http://schemas.microsoft.com/office/drawing/2014/main" id="{E7FD6F2A-09AF-4B6F-9247-4E7A660E0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891" y="2440814"/>
            <a:ext cx="805393" cy="80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Transparent Calendar Icons Png - Date And Time Icon Png, Png Download -  kindpng">
            <a:extLst>
              <a:ext uri="{FF2B5EF4-FFF2-40B4-BE49-F238E27FC236}">
                <a16:creationId xmlns:a16="http://schemas.microsoft.com/office/drawing/2014/main" id="{702E60A5-1D8E-4C8B-AED6-B1CC72D7C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99" y="3906480"/>
            <a:ext cx="684169" cy="75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12115A12-7713-4DDA-BAE0-C25BC831C17F}"/>
              </a:ext>
            </a:extLst>
          </p:cNvPr>
          <p:cNvSpPr/>
          <p:nvPr/>
        </p:nvSpPr>
        <p:spPr>
          <a:xfrm>
            <a:off x="5152648" y="3270723"/>
            <a:ext cx="1651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Understood the hour wrong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7E048827-796C-4E6C-BBEE-B96A7A52C08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3546" y="3720178"/>
            <a:ext cx="1010907" cy="1010907"/>
          </a:xfrm>
          <a:prstGeom prst="rect">
            <a:avLst/>
          </a:prstGeom>
        </p:spPr>
      </p:pic>
      <p:pic>
        <p:nvPicPr>
          <p:cNvPr id="30" name="Picture 16" descr="Alarm, cancel, clock, incorrect, time, watch, wrong icon - Download on  Iconfinder">
            <a:extLst>
              <a:ext uri="{FF2B5EF4-FFF2-40B4-BE49-F238E27FC236}">
                <a16:creationId xmlns:a16="http://schemas.microsoft.com/office/drawing/2014/main" id="{25D5339D-C19B-4603-BE42-AE6D8E7DC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682" y="2192762"/>
            <a:ext cx="1255139" cy="125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Lazy - Free people icons">
            <a:extLst>
              <a:ext uri="{FF2B5EF4-FFF2-40B4-BE49-F238E27FC236}">
                <a16:creationId xmlns:a16="http://schemas.microsoft.com/office/drawing/2014/main" id="{AE71F030-3557-4CD7-AB3F-A9A7CDCA6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468" y="2355323"/>
            <a:ext cx="890884" cy="89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id="{6D6871F3-8471-4349-8DDC-83E4494077BB}"/>
              </a:ext>
            </a:extLst>
          </p:cNvPr>
          <p:cNvSpPr/>
          <p:nvPr/>
        </p:nvSpPr>
        <p:spPr>
          <a:xfrm>
            <a:off x="6871425" y="3270723"/>
            <a:ext cx="1651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Got lazy</a:t>
            </a:r>
          </a:p>
        </p:txBody>
      </p:sp>
      <p:pic>
        <p:nvPicPr>
          <p:cNvPr id="33" name="Picture 20" descr="Procrastination Icons - Download Free Vector Icons | Noun Project">
            <a:extLst>
              <a:ext uri="{FF2B5EF4-FFF2-40B4-BE49-F238E27FC236}">
                <a16:creationId xmlns:a16="http://schemas.microsoft.com/office/drawing/2014/main" id="{83303AA6-8104-488B-81EC-7F7777AA7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326" y="3862499"/>
            <a:ext cx="879884" cy="87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tângulo 33">
            <a:extLst>
              <a:ext uri="{FF2B5EF4-FFF2-40B4-BE49-F238E27FC236}">
                <a16:creationId xmlns:a16="http://schemas.microsoft.com/office/drawing/2014/main" id="{9016B81E-182A-42A3-B7A2-8D03D0F33DF7}"/>
              </a:ext>
            </a:extLst>
          </p:cNvPr>
          <p:cNvSpPr/>
          <p:nvPr/>
        </p:nvSpPr>
        <p:spPr>
          <a:xfrm>
            <a:off x="6759428" y="4708549"/>
            <a:ext cx="1651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Procastinated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877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9512" y="771550"/>
            <a:ext cx="8712968" cy="1420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When we are talking about the present moment or our routine we use verbs in the present, but when we are talking about a specific moment in the past we use past simple. 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AutoShape 2" descr="Resultado de imagem para train pet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11C268F-57EE-4673-823E-199A58DA70E0}"/>
              </a:ext>
            </a:extLst>
          </p:cNvPr>
          <p:cNvSpPr/>
          <p:nvPr/>
        </p:nvSpPr>
        <p:spPr>
          <a:xfrm>
            <a:off x="90060" y="2372428"/>
            <a:ext cx="3842149" cy="2805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Last week 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semana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passada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Yesterday 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ontem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Last month 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mês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passado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Two days ago 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Há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dois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dias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One our ago 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uma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hora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atrás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the morning (pela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manhã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0DEB2536-BDC5-4D8B-BE57-32DEC55E7B5A}"/>
              </a:ext>
            </a:extLst>
          </p:cNvPr>
          <p:cNvCxnSpPr/>
          <p:nvPr/>
        </p:nvCxnSpPr>
        <p:spPr>
          <a:xfrm>
            <a:off x="4932040" y="3723878"/>
            <a:ext cx="345638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287F4FA7-8968-4F70-9F45-516A3A44DA30}"/>
              </a:ext>
            </a:extLst>
          </p:cNvPr>
          <p:cNvSpPr/>
          <p:nvPr/>
        </p:nvSpPr>
        <p:spPr>
          <a:xfrm>
            <a:off x="6660232" y="3544512"/>
            <a:ext cx="288030" cy="276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B2FD1B4-42F0-49BA-AB7F-C190455A5295}"/>
              </a:ext>
            </a:extLst>
          </p:cNvPr>
          <p:cNvSpPr/>
          <p:nvPr/>
        </p:nvSpPr>
        <p:spPr>
          <a:xfrm>
            <a:off x="5521967" y="3577345"/>
            <a:ext cx="288030" cy="276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E9B8034-F44B-4364-B2CB-98A82AD92AC1}"/>
              </a:ext>
            </a:extLst>
          </p:cNvPr>
          <p:cNvSpPr/>
          <p:nvPr/>
        </p:nvSpPr>
        <p:spPr>
          <a:xfrm>
            <a:off x="6192179" y="2803600"/>
            <a:ext cx="1224136" cy="497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Present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220A24BC-5EE7-4247-BF67-2A7E6FD7C304}"/>
              </a:ext>
            </a:extLst>
          </p:cNvPr>
          <p:cNvCxnSpPr>
            <a:stCxn id="11" idx="2"/>
            <a:endCxn id="9" idx="0"/>
          </p:cNvCxnSpPr>
          <p:nvPr/>
        </p:nvCxnSpPr>
        <p:spPr>
          <a:xfrm>
            <a:off x="6804247" y="3301108"/>
            <a:ext cx="0" cy="243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id="{1CB3E7E8-600A-4303-9E7C-F3031A5A2EA1}"/>
              </a:ext>
            </a:extLst>
          </p:cNvPr>
          <p:cNvSpPr/>
          <p:nvPr/>
        </p:nvSpPr>
        <p:spPr>
          <a:xfrm>
            <a:off x="4427986" y="4146649"/>
            <a:ext cx="4255638" cy="497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Specific moment in the past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9AF883CC-73DD-4DFA-9401-3CE3956DD080}"/>
              </a:ext>
            </a:extLst>
          </p:cNvPr>
          <p:cNvCxnSpPr/>
          <p:nvPr/>
        </p:nvCxnSpPr>
        <p:spPr>
          <a:xfrm>
            <a:off x="5652120" y="4024947"/>
            <a:ext cx="0" cy="243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84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412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9512" y="771550"/>
            <a:ext cx="8712968" cy="389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verbs in English are regular or irregular. 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Regular signify that the follow the same rule?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For exemple:</a:t>
            </a:r>
          </a:p>
          <a:p>
            <a:pPr algn="just"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listen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music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(presente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simple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listened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music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night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simple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past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</p:txBody>
      </p:sp>
      <p:sp>
        <p:nvSpPr>
          <p:cNvPr id="2" name="AutoShape 2" descr="Resultado de imagem para train pet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10 Health Benefits of Music | Get Healthy Stay Healthy">
            <a:extLst>
              <a:ext uri="{FF2B5EF4-FFF2-40B4-BE49-F238E27FC236}">
                <a16:creationId xmlns:a16="http://schemas.microsoft.com/office/drawing/2014/main" id="{BA5270D3-9EE6-4BC9-B90B-B9706BADD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63" y="2280050"/>
            <a:ext cx="2627784" cy="13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2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412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9512" y="771550"/>
            <a:ext cx="8712968" cy="259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</a:t>
            </a:r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</a:t>
            </a:r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changed</a:t>
            </a:r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 </a:t>
            </a:r>
            <a:r>
              <a:rPr lang="pt-B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sentences</a:t>
            </a:r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For exemple:</a:t>
            </a:r>
          </a:p>
          <a:p>
            <a:pPr algn="just"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listen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music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(presente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simple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listened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music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night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simple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past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</p:txBody>
      </p:sp>
      <p:sp>
        <p:nvSpPr>
          <p:cNvPr id="2" name="AutoShape 2" descr="Resultado de imagem para train pet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10 Health Benefits of Music | Get Healthy Stay Healthy">
            <a:extLst>
              <a:ext uri="{FF2B5EF4-FFF2-40B4-BE49-F238E27FC236}">
                <a16:creationId xmlns:a16="http://schemas.microsoft.com/office/drawing/2014/main" id="{C1043668-CF58-4ED1-AFB7-816B07680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85376"/>
            <a:ext cx="2627784" cy="13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44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412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9512" y="771550"/>
            <a:ext cx="8712968" cy="259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</a:t>
            </a:r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</a:t>
            </a:r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changed</a:t>
            </a:r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 </a:t>
            </a:r>
            <a:r>
              <a:rPr lang="pt-B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sentences</a:t>
            </a:r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For exemple:</a:t>
            </a:r>
          </a:p>
          <a:p>
            <a:pPr algn="just"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listen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music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(presente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simple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listen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ed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music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night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simple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past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</p:txBody>
      </p:sp>
      <p:sp>
        <p:nvSpPr>
          <p:cNvPr id="2" name="AutoShape 2" descr="Resultado de imagem para train pet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10 Health Benefits of Music | Get Healthy Stay Healthy">
            <a:extLst>
              <a:ext uri="{FF2B5EF4-FFF2-40B4-BE49-F238E27FC236}">
                <a16:creationId xmlns:a16="http://schemas.microsoft.com/office/drawing/2014/main" id="{C1043668-CF58-4ED1-AFB7-816B07680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85376"/>
            <a:ext cx="2627784" cy="13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78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9512" y="771550"/>
            <a:ext cx="8712968" cy="324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</a:t>
            </a:r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</a:t>
            </a:r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changed</a:t>
            </a:r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 </a:t>
            </a:r>
            <a:r>
              <a:rPr lang="pt-B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sentences</a:t>
            </a:r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work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morning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routine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worked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morning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(in a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specefic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morning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past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AutoShape 2" descr="Resultado de imagem para train pet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E21D634-86A1-4C0D-8081-0BDC5CDB1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787774"/>
            <a:ext cx="4934322" cy="21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5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9577</TotalTime>
  <Words>1407</Words>
  <Application>Microsoft Office PowerPoint</Application>
  <PresentationFormat>Apresentação na tela (16:9)</PresentationFormat>
  <Paragraphs>235</Paragraphs>
  <Slides>35</Slides>
  <Notes>32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9" baseType="lpstr">
      <vt:lpstr>Calibri</vt:lpstr>
      <vt:lpstr>Georgia</vt:lpstr>
      <vt:lpstr>Trebuchet MS</vt:lpstr>
      <vt:lpstr>Slipstream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</dc:title>
  <dc:creator>topway</dc:creator>
  <cp:lastModifiedBy>Ânderson Martinsp</cp:lastModifiedBy>
  <cp:revision>620</cp:revision>
  <dcterms:created xsi:type="dcterms:W3CDTF">2013-03-04T12:00:55Z</dcterms:created>
  <dcterms:modified xsi:type="dcterms:W3CDTF">2021-10-13T03:28:33Z</dcterms:modified>
</cp:coreProperties>
</file>