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60"/>
  </p:notesMasterIdLst>
  <p:sldIdLst>
    <p:sldId id="671" r:id="rId4"/>
    <p:sldId id="672" r:id="rId5"/>
    <p:sldId id="668" r:id="rId6"/>
    <p:sldId id="296" r:id="rId7"/>
    <p:sldId id="297" r:id="rId8"/>
    <p:sldId id="670" r:id="rId9"/>
    <p:sldId id="669" r:id="rId10"/>
    <p:sldId id="298" r:id="rId11"/>
    <p:sldId id="673" r:id="rId12"/>
    <p:sldId id="256" r:id="rId13"/>
    <p:sldId id="614" r:id="rId14"/>
    <p:sldId id="615" r:id="rId15"/>
    <p:sldId id="616" r:id="rId16"/>
    <p:sldId id="618" r:id="rId17"/>
    <p:sldId id="653" r:id="rId18"/>
    <p:sldId id="654" r:id="rId19"/>
    <p:sldId id="619" r:id="rId20"/>
    <p:sldId id="620" r:id="rId21"/>
    <p:sldId id="621" r:id="rId22"/>
    <p:sldId id="622" r:id="rId23"/>
    <p:sldId id="660" r:id="rId24"/>
    <p:sldId id="661" r:id="rId25"/>
    <p:sldId id="666" r:id="rId26"/>
    <p:sldId id="663" r:id="rId27"/>
    <p:sldId id="664" r:id="rId28"/>
    <p:sldId id="679" r:id="rId29"/>
    <p:sldId id="628" r:id="rId30"/>
    <p:sldId id="613" r:id="rId31"/>
    <p:sldId id="626" r:id="rId32"/>
    <p:sldId id="625" r:id="rId33"/>
    <p:sldId id="656" r:id="rId34"/>
    <p:sldId id="681" r:id="rId35"/>
    <p:sldId id="657" r:id="rId36"/>
    <p:sldId id="665" r:id="rId37"/>
    <p:sldId id="680" r:id="rId38"/>
    <p:sldId id="639" r:id="rId39"/>
    <p:sldId id="640" r:id="rId40"/>
    <p:sldId id="641" r:id="rId41"/>
    <p:sldId id="645" r:id="rId42"/>
    <p:sldId id="647" r:id="rId43"/>
    <p:sldId id="655" r:id="rId44"/>
    <p:sldId id="648" r:id="rId45"/>
    <p:sldId id="633" r:id="rId46"/>
    <p:sldId id="637" r:id="rId47"/>
    <p:sldId id="634" r:id="rId48"/>
    <p:sldId id="635" r:id="rId49"/>
    <p:sldId id="636" r:id="rId50"/>
    <p:sldId id="674" r:id="rId51"/>
    <p:sldId id="675" r:id="rId52"/>
    <p:sldId id="676" r:id="rId53"/>
    <p:sldId id="677" r:id="rId54"/>
    <p:sldId id="678" r:id="rId55"/>
    <p:sldId id="667" r:id="rId56"/>
    <p:sldId id="650" r:id="rId57"/>
    <p:sldId id="651" r:id="rId58"/>
    <p:sldId id="652" r:id="rId59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7389" autoAdjust="0"/>
  </p:normalViewPr>
  <p:slideViewPr>
    <p:cSldViewPr>
      <p:cViewPr varScale="1">
        <p:scale>
          <a:sx n="82" d="100"/>
          <a:sy n="82" d="100"/>
        </p:scale>
        <p:origin x="108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15C8A-7705-4416-B0B0-00EF154C5202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9B633-2205-4120-9FF2-7DAE8023BE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51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Put</a:t>
            </a:r>
            <a:r>
              <a:rPr lang="pt-BR" dirty="0"/>
              <a:t>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ideas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board</a:t>
            </a:r>
            <a:r>
              <a:rPr lang="pt-BR" dirty="0"/>
              <a:t>. </a:t>
            </a:r>
            <a:r>
              <a:rPr lang="pt-BR" dirty="0" err="1"/>
              <a:t>Don’t</a:t>
            </a:r>
            <a:r>
              <a:rPr lang="pt-BR" dirty="0"/>
              <a:t> </a:t>
            </a:r>
            <a:r>
              <a:rPr lang="pt-BR" dirty="0" err="1"/>
              <a:t>correct</a:t>
            </a:r>
            <a:r>
              <a:rPr lang="pt-BR" dirty="0"/>
              <a:t> </a:t>
            </a:r>
            <a:r>
              <a:rPr lang="pt-BR" dirty="0" err="1"/>
              <a:t>them</a:t>
            </a:r>
            <a:r>
              <a:rPr lang="pt-BR" dirty="0"/>
              <a:t> </a:t>
            </a:r>
            <a:r>
              <a:rPr lang="pt-BR" dirty="0" err="1"/>
              <a:t>here</a:t>
            </a:r>
            <a:r>
              <a:rPr lang="pt-BR" dirty="0"/>
              <a:t>. Just </a:t>
            </a:r>
            <a:r>
              <a:rPr lang="pt-BR" dirty="0" err="1"/>
              <a:t>take</a:t>
            </a:r>
            <a:r>
              <a:rPr lang="pt-BR" baseline="0" dirty="0"/>
              <a:t> notes </a:t>
            </a:r>
            <a:r>
              <a:rPr lang="pt-BR" baseline="0" dirty="0" err="1"/>
              <a:t>on</a:t>
            </a:r>
            <a:r>
              <a:rPr lang="pt-BR" baseline="0" dirty="0"/>
              <a:t> </a:t>
            </a:r>
            <a:r>
              <a:rPr lang="pt-BR" baseline="0" dirty="0" err="1"/>
              <a:t>the</a:t>
            </a:r>
            <a:r>
              <a:rPr lang="pt-BR" baseline="0" dirty="0"/>
              <a:t> </a:t>
            </a:r>
            <a:r>
              <a:rPr lang="pt-BR" baseline="0" dirty="0" err="1"/>
              <a:t>board</a:t>
            </a:r>
            <a:r>
              <a:rPr lang="pt-BR" baseline="0" dirty="0"/>
              <a:t> </a:t>
            </a:r>
            <a:r>
              <a:rPr lang="pt-BR" baseline="0" dirty="0" err="1"/>
              <a:t>and</a:t>
            </a:r>
            <a:r>
              <a:rPr lang="pt-BR" baseline="0" dirty="0"/>
              <a:t> later </a:t>
            </a:r>
            <a:r>
              <a:rPr lang="pt-BR" baseline="0" dirty="0" err="1"/>
              <a:t>they</a:t>
            </a:r>
            <a:r>
              <a:rPr lang="pt-BR" baseline="0" dirty="0"/>
              <a:t> </a:t>
            </a:r>
            <a:r>
              <a:rPr lang="pt-BR" baseline="0" dirty="0" err="1"/>
              <a:t>will</a:t>
            </a:r>
            <a:r>
              <a:rPr lang="pt-BR" baseline="0" dirty="0"/>
              <a:t> </a:t>
            </a:r>
            <a:r>
              <a:rPr lang="pt-BR" baseline="0" dirty="0" err="1"/>
              <a:t>correct</a:t>
            </a:r>
            <a:r>
              <a:rPr lang="pt-BR" baseline="0" dirty="0"/>
              <a:t> </a:t>
            </a:r>
            <a:r>
              <a:rPr lang="pt-BR" baseline="0" dirty="0" err="1"/>
              <a:t>themselves</a:t>
            </a:r>
            <a:r>
              <a:rPr lang="pt-BR" baseline="0" dirty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147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Go </a:t>
            </a:r>
            <a:r>
              <a:rPr lang="pt-BR" dirty="0" err="1"/>
              <a:t>back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sentences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board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slide </a:t>
            </a:r>
            <a:r>
              <a:rPr lang="pt-BR" dirty="0" err="1"/>
              <a:t>number</a:t>
            </a:r>
            <a:r>
              <a:rPr lang="pt-BR" dirty="0"/>
              <a:t> 8.</a:t>
            </a:r>
            <a:r>
              <a:rPr lang="pt-BR" baseline="0" dirty="0"/>
              <a:t> </a:t>
            </a:r>
            <a:r>
              <a:rPr lang="pt-BR" baseline="0" dirty="0" err="1"/>
              <a:t>Rewrite</a:t>
            </a:r>
            <a:r>
              <a:rPr lang="pt-BR" baseline="0" dirty="0"/>
              <a:t> </a:t>
            </a:r>
            <a:r>
              <a:rPr lang="pt-BR" baseline="0" dirty="0" err="1"/>
              <a:t>them</a:t>
            </a:r>
            <a:r>
              <a:rPr lang="pt-BR" baseline="0" dirty="0"/>
              <a:t> </a:t>
            </a:r>
            <a:r>
              <a:rPr lang="pt-BR" baseline="0" dirty="0" err="1"/>
              <a:t>using</a:t>
            </a:r>
            <a:r>
              <a:rPr lang="pt-BR" baseline="0" dirty="0"/>
              <a:t> </a:t>
            </a:r>
            <a:r>
              <a:rPr lang="pt-BR" baseline="0" dirty="0" err="1"/>
              <a:t>would</a:t>
            </a:r>
            <a:r>
              <a:rPr lang="pt-BR" baseline="0" dirty="0"/>
              <a:t> </a:t>
            </a:r>
            <a:r>
              <a:rPr lang="pt-BR" baseline="0" dirty="0" err="1"/>
              <a:t>like</a:t>
            </a:r>
            <a:r>
              <a:rPr lang="pt-BR" baseline="0" dirty="0"/>
              <a:t>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167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408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063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780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424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14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778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815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Here</a:t>
            </a:r>
            <a:r>
              <a:rPr lang="pt-BR" dirty="0"/>
              <a:t>,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have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students</a:t>
            </a:r>
            <a:r>
              <a:rPr lang="pt-BR" baseline="0" dirty="0"/>
              <a:t> </a:t>
            </a:r>
            <a:r>
              <a:rPr lang="pt-BR" baseline="0" dirty="0" err="1"/>
              <a:t>trying</a:t>
            </a:r>
            <a:r>
              <a:rPr lang="pt-BR" baseline="0" dirty="0"/>
              <a:t> </a:t>
            </a:r>
            <a:r>
              <a:rPr lang="pt-BR" baseline="0" dirty="0" err="1"/>
              <a:t>to</a:t>
            </a:r>
            <a:r>
              <a:rPr lang="pt-BR" baseline="0" dirty="0"/>
              <a:t> </a:t>
            </a:r>
            <a:r>
              <a:rPr lang="pt-BR" baseline="0" dirty="0" err="1"/>
              <a:t>create</a:t>
            </a:r>
            <a:r>
              <a:rPr lang="pt-BR" baseline="0" dirty="0"/>
              <a:t> a “</a:t>
            </a:r>
            <a:r>
              <a:rPr lang="pt-BR" baseline="0" dirty="0" err="1"/>
              <a:t>Would</a:t>
            </a:r>
            <a:r>
              <a:rPr lang="pt-BR" baseline="0" dirty="0"/>
              <a:t> </a:t>
            </a:r>
            <a:r>
              <a:rPr lang="pt-BR" baseline="0" dirty="0" err="1"/>
              <a:t>you</a:t>
            </a:r>
            <a:r>
              <a:rPr lang="pt-BR" baseline="0" dirty="0"/>
              <a:t> </a:t>
            </a:r>
            <a:r>
              <a:rPr lang="pt-BR" baseline="0" dirty="0" err="1"/>
              <a:t>like</a:t>
            </a:r>
            <a:r>
              <a:rPr lang="pt-BR" baseline="0" dirty="0"/>
              <a:t>...” </a:t>
            </a:r>
            <a:r>
              <a:rPr lang="pt-BR" baseline="0" dirty="0" err="1"/>
              <a:t>question</a:t>
            </a:r>
            <a:r>
              <a:rPr lang="pt-BR" baseline="0" dirty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10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053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15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652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674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538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538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538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5389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538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524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52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9380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538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153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153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153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153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1448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6082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5864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2636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764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69640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9B633-2205-4120-9FF2-7DAE8023BE5D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62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548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548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3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814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38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0955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2250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99235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36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1599200" y="1326625"/>
            <a:ext cx="7641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latin typeface="Poppins"/>
                <a:ea typeface="Poppins"/>
                <a:cs typeface="Poppins"/>
                <a:sym typeface="Poppins"/>
              </a:rPr>
              <a:t>“</a:t>
            </a:r>
            <a:endParaRPr sz="7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3091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89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big image">
  <p:cSld name="Title + 1 column + big imag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5142675" y="358375"/>
            <a:ext cx="4426800" cy="4426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5376775" y="592475"/>
            <a:ext cx="3958500" cy="39585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8369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942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2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3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69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269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0"/>
          <p:cNvGrpSpPr/>
          <p:nvPr/>
        </p:nvGrpSpPr>
        <p:grpSpPr>
          <a:xfrm>
            <a:off x="308378" y="3811995"/>
            <a:ext cx="1844185" cy="1844185"/>
            <a:chOff x="-474900" y="321200"/>
            <a:chExt cx="2324700" cy="2324700"/>
          </a:xfrm>
        </p:grpSpPr>
        <p:sp>
          <p:nvSpPr>
            <p:cNvPr id="107" name="Google Shape;107;p10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10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1069625" y="4406300"/>
            <a:ext cx="4608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8446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>
  <p:cSld name="Blank type A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2447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0000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9020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714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385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900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341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607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 with big pattern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  <p:extLst>
      <p:ext uri="{BB962C8B-B14F-4D97-AF65-F5344CB8AC3E}">
        <p14:creationId xmlns:p14="http://schemas.microsoft.com/office/powerpoint/2010/main" val="215119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B51AB6-7D83-465B-8FEE-3CA16ED5B3BF}" type="datetimeFigureOut">
              <a:rPr lang="pt-BR" smtClean="0"/>
              <a:pPr/>
              <a:t>21/04/2026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168EAC-4C82-41C1-9906-60AE78F7A8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1466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57710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YwQ7fNjFgg?feature=oembed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nake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hyperlink" Target="https://en.wikipedia.org/wiki/Grain_alcohol" TargetMode="External"/><Relationship Id="rId4" Type="http://schemas.openxmlformats.org/officeDocument/2006/relationships/hyperlink" Target="https://en.wikipedia.org/wiki/Chinese_alcoholic_beverage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YwQ7fNjFgg?feature=oembed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Aula de inglês</a:t>
            </a:r>
            <a:endParaRPr dirty="0"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1" y="863590"/>
            <a:ext cx="5207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Restaurants</a:t>
            </a:r>
            <a:r>
              <a:rPr lang="pt-BR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pt-BR" sz="7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</a:t>
            </a:r>
            <a:endParaRPr lang="pt-BR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10 Fun Restaurants With The Craziest Table Waiters - Hughes News Today">
            <a:extLst>
              <a:ext uri="{FF2B5EF4-FFF2-40B4-BE49-F238E27FC236}">
                <a16:creationId xmlns:a16="http://schemas.microsoft.com/office/drawing/2014/main" id="{50D7F347-6E12-474A-9D00-92095C953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11710"/>
            <a:ext cx="3311816" cy="22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14282" y="699542"/>
            <a:ext cx="89087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arenR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you prefer to eat at home or in a restaurant? 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your favorite Restaurant? Why? 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3) Where is it located?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4) How often do you go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there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5) What food do you eat there?</a:t>
            </a:r>
          </a:p>
        </p:txBody>
      </p:sp>
      <p:pic>
        <p:nvPicPr>
          <p:cNvPr id="1028" name="Picture 4" descr="Image result for warm-up ic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538"/>
            <a:ext cx="673004" cy="67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4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49615" y="1050700"/>
            <a:ext cx="8408734" cy="1305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4) What is important when you go to a restaurant?</a:t>
            </a:r>
          </a:p>
        </p:txBody>
      </p:sp>
      <p:pic>
        <p:nvPicPr>
          <p:cNvPr id="1028" name="Picture 4" descr="Image result for warm-up ic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30101"/>
            <a:ext cx="1346009" cy="134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864647" y="4044461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91478" y="4033272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629347" y="4000510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Attendance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6084168" y="4031065"/>
            <a:ext cx="1667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Beauty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 beautiful)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09211" y="4033272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food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3143240" y="4059806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</a:t>
            </a:r>
            <a:endParaRPr lang="pt-BR" dirty="0"/>
          </a:p>
        </p:txBody>
      </p:sp>
      <p:pic>
        <p:nvPicPr>
          <p:cNvPr id="31746" name="Picture 2" descr="Resultado de imagem para room ic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2714626"/>
            <a:ext cx="1214446" cy="1214446"/>
          </a:xfrm>
          <a:prstGeom prst="rect">
            <a:avLst/>
          </a:prstGeom>
          <a:noFill/>
        </p:spPr>
      </p:pic>
      <p:pic>
        <p:nvPicPr>
          <p:cNvPr id="31748" name="Picture 4" descr="Imagem relaciona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43834" y="2714626"/>
            <a:ext cx="1331911" cy="1331911"/>
          </a:xfrm>
          <a:prstGeom prst="rect">
            <a:avLst/>
          </a:prstGeom>
          <a:noFill/>
        </p:spPr>
      </p:pic>
      <p:pic>
        <p:nvPicPr>
          <p:cNvPr id="31750" name="Picture 6" descr="Resultado de imagem para mirror icon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43636" y="2643188"/>
            <a:ext cx="1500198" cy="1500198"/>
          </a:xfrm>
          <a:prstGeom prst="rect">
            <a:avLst/>
          </a:prstGeom>
          <a:noFill/>
        </p:spPr>
      </p:pic>
      <p:sp>
        <p:nvSpPr>
          <p:cNvPr id="31752" name="AutoShape 8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754" name="AutoShape 10" descr="Resultado de imagem para pric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1758" name="Picture 14" descr="Resultado de imagem para price ico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14481" y="3046405"/>
            <a:ext cx="1000132" cy="1000132"/>
          </a:xfrm>
          <a:prstGeom prst="rect">
            <a:avLst/>
          </a:prstGeom>
          <a:noFill/>
        </p:spPr>
      </p:pic>
      <p:pic>
        <p:nvPicPr>
          <p:cNvPr id="31760" name="Picture 16" descr="Resultado de imagem para locale icon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02890" y="3074848"/>
            <a:ext cx="1081078" cy="1081078"/>
          </a:xfrm>
          <a:prstGeom prst="rect">
            <a:avLst/>
          </a:prstGeom>
          <a:noFill/>
        </p:spPr>
      </p:pic>
      <p:pic>
        <p:nvPicPr>
          <p:cNvPr id="31762" name="Picture 18" descr="Imagem relacionada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3438" y="2714626"/>
            <a:ext cx="1376338" cy="1376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609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49615" y="1050700"/>
            <a:ext cx="84087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5) You normally eat out ….</a:t>
            </a:r>
          </a:p>
        </p:txBody>
      </p:sp>
      <p:pic>
        <p:nvPicPr>
          <p:cNvPr id="1028" name="Picture 4" descr="Image result for warm-up ic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30101"/>
            <a:ext cx="1346009" cy="134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864647" y="4044461"/>
            <a:ext cx="104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Train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91478" y="4033272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plane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629347" y="4031065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bus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6143759" y="4031065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bicycle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709211" y="4033272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foot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3283893" y="4031065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car</a:t>
            </a:r>
            <a:endParaRPr lang="pt-BR" dirty="0"/>
          </a:p>
        </p:txBody>
      </p:sp>
      <p:pic>
        <p:nvPicPr>
          <p:cNvPr id="9" name="Picture 2" descr="Image result for train icon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72" y="2955181"/>
            <a:ext cx="1100438" cy="11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lane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6" y="2955181"/>
            <a:ext cx="1193542" cy="119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ar icon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78" y="3110808"/>
            <a:ext cx="1118319" cy="111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bus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66" y="3463838"/>
            <a:ext cx="1536105" cy="50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bicycle icon"/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13" y="3150332"/>
            <a:ext cx="1000007" cy="100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on foot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978" y="3269137"/>
            <a:ext cx="801659" cy="80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0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412" y="847777"/>
            <a:ext cx="9168638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Imagine these situations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251129" y="1688490"/>
            <a:ext cx="3307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want a sandwich!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 descr="Image result for point the finger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1590"/>
            <a:ext cx="4865899" cy="248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4984229" y="2439089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want a coffee!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716016" y="3200658"/>
            <a:ext cx="3095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Bring me a pizza!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82431" y="4155926"/>
            <a:ext cx="8752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 these sentences polite or rude?</a:t>
            </a:r>
          </a:p>
        </p:txBody>
      </p:sp>
    </p:spTree>
    <p:extLst>
      <p:ext uri="{BB962C8B-B14F-4D97-AF65-F5344CB8AC3E}">
        <p14:creationId xmlns:p14="http://schemas.microsoft.com/office/powerpoint/2010/main" val="249838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412" y="847777"/>
            <a:ext cx="9168638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Imagine these situations</a:t>
            </a:r>
          </a:p>
        </p:txBody>
      </p:sp>
      <p:pic>
        <p:nvPicPr>
          <p:cNvPr id="4098" name="Picture 2" descr="Image result for point the finger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1590"/>
            <a:ext cx="4865899" cy="248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4984229" y="2439089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want a coffee!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716016" y="3200658"/>
            <a:ext cx="3095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Bring me a pizza!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82431" y="4155926"/>
            <a:ext cx="8752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 these sentences polite or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rude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9" name="Retângulo 8"/>
          <p:cNvSpPr/>
          <p:nvPr/>
        </p:nvSpPr>
        <p:spPr>
          <a:xfrm>
            <a:off x="5251129" y="1688490"/>
            <a:ext cx="3307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want a sandwich!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420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412" y="847777"/>
            <a:ext cx="9168638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Imagine these situations</a:t>
            </a:r>
          </a:p>
        </p:txBody>
      </p:sp>
      <p:pic>
        <p:nvPicPr>
          <p:cNvPr id="4098" name="Picture 2" descr="Image result for point the finger icon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1590"/>
            <a:ext cx="4865899" cy="248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4984229" y="2439089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want a coffee!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716016" y="3200658"/>
            <a:ext cx="3095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Bring me a pizza!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82431" y="3939902"/>
            <a:ext cx="8610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can we transform them into polite sentences?</a:t>
            </a:r>
          </a:p>
        </p:txBody>
      </p:sp>
      <p:sp>
        <p:nvSpPr>
          <p:cNvPr id="9" name="Retângulo 8"/>
          <p:cNvSpPr/>
          <p:nvPr/>
        </p:nvSpPr>
        <p:spPr>
          <a:xfrm>
            <a:off x="5251129" y="1688490"/>
            <a:ext cx="3307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want a sandwich!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047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412" y="847777"/>
            <a:ext cx="9168638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Imagine this situation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82431" y="1059582"/>
            <a:ext cx="8682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entered in the 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snack bar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because you are hungry.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69247" y="4219223"/>
            <a:ext cx="837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do you ask for a hotdog and a burger?</a:t>
            </a:r>
          </a:p>
        </p:txBody>
      </p:sp>
      <p:pic>
        <p:nvPicPr>
          <p:cNvPr id="1026" name="Picture 2" descr="Premium Photo | Farmer senior man on beige keeping a secret or asking for  silence.">
            <a:extLst>
              <a:ext uri="{FF2B5EF4-FFF2-40B4-BE49-F238E27FC236}">
                <a16:creationId xmlns:a16="http://schemas.microsoft.com/office/drawing/2014/main" id="{145A9BB4-CEAA-46C9-8F45-172119D3B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50347"/>
            <a:ext cx="3501125" cy="233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6C4C156-F197-435F-8C3E-9E6409E30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312" y="2315302"/>
            <a:ext cx="2404965" cy="160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5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774" y="893081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Imagine this situations</a:t>
            </a:r>
          </a:p>
        </p:txBody>
      </p:sp>
      <p:pic>
        <p:nvPicPr>
          <p:cNvPr id="2050" name="Picture 2" descr="6 Easy Tips for Ordering Food in English Like a Local">
            <a:extLst>
              <a:ext uri="{FF2B5EF4-FFF2-40B4-BE49-F238E27FC236}">
                <a16:creationId xmlns:a16="http://schemas.microsoft.com/office/drawing/2014/main" id="{1B3EB6CA-FD89-42ED-91D3-22FF19516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07454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speech bubbl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9149" y="723080"/>
            <a:ext cx="5057226" cy="256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3275856" y="1206500"/>
            <a:ext cx="44670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 like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hotdog and a burger, please.</a:t>
            </a:r>
          </a:p>
        </p:txBody>
      </p:sp>
    </p:spTree>
    <p:extLst>
      <p:ext uri="{BB962C8B-B14F-4D97-AF65-F5344CB8AC3E}">
        <p14:creationId xmlns:p14="http://schemas.microsoft.com/office/powerpoint/2010/main" val="376793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0406" y="1267477"/>
            <a:ext cx="62182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go to a café, what would you like to order?</a:t>
            </a:r>
          </a:p>
        </p:txBody>
      </p:sp>
      <p:pic>
        <p:nvPicPr>
          <p:cNvPr id="1026" name="Picture 2" descr="Image result for delicious foo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601" y="-173752"/>
            <a:ext cx="3912161" cy="391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95536" y="3723878"/>
            <a:ext cx="734481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en-US" sz="39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 like 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______.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2735C7A-C739-4237-9B1D-7F5B7E380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72" y="2994536"/>
            <a:ext cx="2148964" cy="214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29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Aula de inglês</a:t>
            </a:r>
            <a:endParaRPr dirty="0"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6F6DDF37-7948-496E-851E-78A596216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0650"/>
            <a:ext cx="6156176" cy="3462849"/>
          </a:xfrm>
          <a:prstGeom prst="rect">
            <a:avLst/>
          </a:prstGeom>
        </p:spPr>
      </p:pic>
      <p:pic>
        <p:nvPicPr>
          <p:cNvPr id="1028" name="Picture 4" descr="Fui tapeado... - Diego Nogare">
            <a:extLst>
              <a:ext uri="{FF2B5EF4-FFF2-40B4-BE49-F238E27FC236}">
                <a16:creationId xmlns:a16="http://schemas.microsoft.com/office/drawing/2014/main" id="{15C45D00-C1B8-4B42-B98D-ED13AA204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72896"/>
            <a:ext cx="458152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62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11760" y="1779662"/>
            <a:ext cx="62182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food </a:t>
            </a:r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wouldn’t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</a:t>
            </a:r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have?</a:t>
            </a:r>
          </a:p>
        </p:txBody>
      </p:sp>
      <p:pic>
        <p:nvPicPr>
          <p:cNvPr id="2050" name="Picture 2" descr="Image result for yuck 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10"/>
            <a:ext cx="3451108" cy="2325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48711" y="3795886"/>
            <a:ext cx="5804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</a:t>
            </a:r>
            <a:r>
              <a:rPr lang="en-US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n’t</a:t>
            </a:r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like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E48DDB9-66F7-4D64-A05E-FA9FAF16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22" y="310310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9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pcorn Discount theater Film Cinema, Movie Theatre, computer Wallpaper,  film Poster, stock Photography png | PNGWing">
            <a:extLst>
              <a:ext uri="{FF2B5EF4-FFF2-40B4-BE49-F238E27FC236}">
                <a16:creationId xmlns:a16="http://schemas.microsoft.com/office/drawing/2014/main" id="{F1A8DC11-21C0-4EB3-A63B-9E0E58A26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4775"/>
            <a:ext cx="8763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a video</a:t>
            </a:r>
          </a:p>
        </p:txBody>
      </p:sp>
      <p:pic>
        <p:nvPicPr>
          <p:cNvPr id="2" name="Mídia Online 1" title="Learn English Conversation   Unit 5 Ordering Food">
            <a:hlinkClick r:id="" action="ppaction://media"/>
            <a:extLst>
              <a:ext uri="{FF2B5EF4-FFF2-40B4-BE49-F238E27FC236}">
                <a16:creationId xmlns:a16="http://schemas.microsoft.com/office/drawing/2014/main" id="{38663587-55C3-4EEE-900A-7E51D50B1F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85279" y="1203598"/>
            <a:ext cx="4054309" cy="30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2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review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256066" y="1476189"/>
            <a:ext cx="4845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you remember her?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her occupation?</a:t>
            </a:r>
          </a:p>
        </p:txBody>
      </p:sp>
      <p:pic>
        <p:nvPicPr>
          <p:cNvPr id="1026" name="Picture 2" descr="Resultado de imagem para icon wai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20437"/>
            <a:ext cx="2422607" cy="242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3923928" y="3556129"/>
            <a:ext cx="2754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She is a waitress.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19F731F-87DD-4235-9023-6ED43CA22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45" y="1133908"/>
            <a:ext cx="3147435" cy="25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4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review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256066" y="1476189"/>
            <a:ext cx="4845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does she like to eat for breakfast?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19F731F-87DD-4235-9023-6ED43CA22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45" y="1133908"/>
            <a:ext cx="3147435" cy="259837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FC7175F-8683-4FF9-AE93-67F115B67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042" y="2859782"/>
            <a:ext cx="3044957" cy="2283718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D62A483-1571-4902-A9CE-7D4B407A7EBC}"/>
              </a:ext>
            </a:extLst>
          </p:cNvPr>
          <p:cNvSpPr/>
          <p:nvPr/>
        </p:nvSpPr>
        <p:spPr>
          <a:xfrm>
            <a:off x="1284778" y="3972693"/>
            <a:ext cx="4845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Omelette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53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review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256066" y="1476189"/>
            <a:ext cx="4845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would he like to eat?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984528" y="3975165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would like to eat hamburger and ice cream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0CD6127-BF15-4972-88DA-32A7E4491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535"/>
          <a:stretch/>
        </p:blipFill>
        <p:spPr>
          <a:xfrm>
            <a:off x="265880" y="1460946"/>
            <a:ext cx="2422607" cy="3428479"/>
          </a:xfrm>
          <a:prstGeom prst="rect">
            <a:avLst/>
          </a:prstGeom>
        </p:spPr>
      </p:pic>
      <p:pic>
        <p:nvPicPr>
          <p:cNvPr id="4098" name="Picture 2" descr="Ben &amp;amp; Jerry&amp;#39;s is now slinging an ice cream burger - Eat Out -  delicious.com.au">
            <a:extLst>
              <a:ext uri="{FF2B5EF4-FFF2-40B4-BE49-F238E27FC236}">
                <a16:creationId xmlns:a16="http://schemas.microsoft.com/office/drawing/2014/main" id="{2CBFC7F1-B33C-410C-86BD-1D5C147E8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8" y="190623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71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review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256066" y="1476189"/>
            <a:ext cx="4845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kind of ice cream does he choose?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094819" y="4205089"/>
            <a:ext cx="2099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Chocolate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0CD6127-BF15-4972-88DA-32A7E4491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535"/>
          <a:stretch/>
        </p:blipFill>
        <p:spPr>
          <a:xfrm>
            <a:off x="265880" y="1460946"/>
            <a:ext cx="2422607" cy="342847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1BC2B68-A66B-4B6E-A2FA-4527CA950960}"/>
              </a:ext>
            </a:extLst>
          </p:cNvPr>
          <p:cNvSpPr/>
          <p:nvPr/>
        </p:nvSpPr>
        <p:spPr>
          <a:xfrm>
            <a:off x="5248329" y="4204970"/>
            <a:ext cx="2099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Vanilla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F510299-AFA0-4B3C-946B-B702AE8C9F8B}"/>
              </a:ext>
            </a:extLst>
          </p:cNvPr>
          <p:cNvSpPr/>
          <p:nvPr/>
        </p:nvSpPr>
        <p:spPr>
          <a:xfrm>
            <a:off x="6992452" y="4186664"/>
            <a:ext cx="2099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Strawberry </a:t>
            </a:r>
          </a:p>
        </p:txBody>
      </p:sp>
      <p:pic>
        <p:nvPicPr>
          <p:cNvPr id="5122" name="Picture 2" descr="Bean to Bar e Tree to Bar: tendências da produção de chocolate">
            <a:extLst>
              <a:ext uri="{FF2B5EF4-FFF2-40B4-BE49-F238E27FC236}">
                <a16:creationId xmlns:a16="http://schemas.microsoft.com/office/drawing/2014/main" id="{B284C45A-8A8D-4246-BBEB-E027AD721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08" y="2995638"/>
            <a:ext cx="2248957" cy="126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uy Vanilla Bean Ice Cream (concentrate) by Capella (20/50/100ml) |  PremiumVape">
            <a:extLst>
              <a:ext uri="{FF2B5EF4-FFF2-40B4-BE49-F238E27FC236}">
                <a16:creationId xmlns:a16="http://schemas.microsoft.com/office/drawing/2014/main" id="{28B1FE18-EF4D-4FE1-A1E1-2DBE95047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15" y="2571750"/>
            <a:ext cx="1564208" cy="15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rawberry Extract PB | Croda Personal Care">
            <a:extLst>
              <a:ext uri="{FF2B5EF4-FFF2-40B4-BE49-F238E27FC236}">
                <a16:creationId xmlns:a16="http://schemas.microsoft.com/office/drawing/2014/main" id="{B8399619-D637-4A46-B29D-711AD5964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15030"/>
            <a:ext cx="1860064" cy="162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Aula 2 de inglês</a:t>
            </a:r>
            <a:endParaRPr dirty="0"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3993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3110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256066" y="1476189"/>
            <a:ext cx="4845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you consider her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or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rude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69467" y="4126671"/>
            <a:ext cx="1430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Polite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123785" y="4126671"/>
            <a:ext cx="1430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rude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8" name="Picture 6" descr="Image result for angry 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133" y="3662202"/>
            <a:ext cx="1334867" cy="133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DADDAA3-8735-4371-B271-520E182F9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45" y="1133908"/>
            <a:ext cx="3147435" cy="259837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47938" y="3457386"/>
            <a:ext cx="1616402" cy="170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Pratice</a:t>
            </a:r>
            <a:endParaRPr lang="pt-B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35221" y="987574"/>
            <a:ext cx="84087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Let’s imagine you are a waitress/waiter like the woman in the video.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65F47F-6FBE-45E1-81DD-673F4E026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7920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1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difference?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5099" r="12485" b="16329"/>
          <a:stretch/>
        </p:blipFill>
        <p:spPr>
          <a:xfrm>
            <a:off x="643971" y="1247506"/>
            <a:ext cx="4203493" cy="3772515"/>
          </a:xfrm>
          <a:prstGeom prst="rect">
            <a:avLst/>
          </a:prstGeom>
        </p:spPr>
      </p:pic>
      <p:pic>
        <p:nvPicPr>
          <p:cNvPr id="8" name="Picture 6" descr="Image result for speech bubbl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869383"/>
            <a:ext cx="6289334" cy="170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3201308" y="1174562"/>
            <a:ext cx="64832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</a:t>
            </a:r>
            <a:r>
              <a:rPr lang="en-US" sz="3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 like 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hotdog.</a:t>
            </a:r>
          </a:p>
        </p:txBody>
      </p:sp>
      <p:pic>
        <p:nvPicPr>
          <p:cNvPr id="9" name="Picture 6" descr="Image result for speech bubbl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1840" y="2496844"/>
            <a:ext cx="5979749" cy="170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3347864" y="2774143"/>
            <a:ext cx="6483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</a:t>
            </a:r>
            <a:r>
              <a:rPr lang="en-US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like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hotdog?</a:t>
            </a:r>
          </a:p>
        </p:txBody>
      </p:sp>
    </p:spTree>
    <p:extLst>
      <p:ext uri="{BB962C8B-B14F-4D97-AF65-F5344CB8AC3E}">
        <p14:creationId xmlns:p14="http://schemas.microsoft.com/office/powerpoint/2010/main" val="116767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06CD524-33E4-4481-9035-4BFC0D134C87}"/>
              </a:ext>
            </a:extLst>
          </p:cNvPr>
          <p:cNvSpPr/>
          <p:nvPr/>
        </p:nvSpPr>
        <p:spPr>
          <a:xfrm>
            <a:off x="4990642" y="3084723"/>
            <a:ext cx="1806766" cy="1002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392600" y="511407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3"/>
                </a:solidFill>
              </a:rPr>
              <a:t>to be -&gt; affirmative</a:t>
            </a:r>
            <a:endParaRPr sz="6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5059656" y="2461811"/>
            <a:ext cx="3910699" cy="22880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I </a:t>
            </a:r>
            <a:r>
              <a:rPr lang="pt-BR" sz="1800" b="1" dirty="0" err="1"/>
              <a:t>am</a:t>
            </a:r>
            <a:r>
              <a:rPr lang="pt-BR" sz="1800" b="1" dirty="0"/>
              <a:t> a </a:t>
            </a:r>
            <a:r>
              <a:rPr lang="pt-BR" sz="1800" b="1" dirty="0" err="1"/>
              <a:t>witch</a:t>
            </a:r>
            <a:endParaRPr lang="pt-BR" sz="18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err="1"/>
              <a:t>You</a:t>
            </a:r>
            <a:r>
              <a:rPr lang="pt-BR" sz="1800" b="1" dirty="0"/>
              <a:t> are a </a:t>
            </a:r>
            <a:r>
              <a:rPr lang="pt-BR" sz="1800" b="1" dirty="0" err="1"/>
              <a:t>witch</a:t>
            </a:r>
            <a:endParaRPr lang="pt-BR" sz="18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She </a:t>
            </a:r>
            <a:r>
              <a:rPr lang="pt-BR" sz="1800" b="1" dirty="0" err="1">
                <a:solidFill>
                  <a:srgbClr val="FF0000"/>
                </a:solidFill>
              </a:rPr>
              <a:t>is</a:t>
            </a:r>
            <a:r>
              <a:rPr lang="pt-BR" sz="1800" b="1" dirty="0"/>
              <a:t> a </a:t>
            </a:r>
            <a:r>
              <a:rPr lang="pt-BR" sz="1800" b="1" dirty="0" err="1"/>
              <a:t>witch</a:t>
            </a:r>
            <a:r>
              <a:rPr lang="pt-BR" sz="1800" b="1" dirty="0"/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He </a:t>
            </a:r>
            <a:r>
              <a:rPr lang="pt-BR" sz="1800" b="1" dirty="0" err="1">
                <a:solidFill>
                  <a:srgbClr val="FF0000"/>
                </a:solidFill>
              </a:rPr>
              <a:t>is</a:t>
            </a:r>
            <a:r>
              <a:rPr lang="pt-BR" sz="1800" b="1" dirty="0"/>
              <a:t> a </a:t>
            </a:r>
            <a:r>
              <a:rPr lang="pt-BR" sz="1800" b="1" dirty="0" err="1"/>
              <a:t>witch</a:t>
            </a:r>
            <a:endParaRPr lang="pt-BR" sz="18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It  </a:t>
            </a:r>
            <a:r>
              <a:rPr lang="pt-BR" sz="1800" b="1" dirty="0" err="1">
                <a:solidFill>
                  <a:srgbClr val="FF0000"/>
                </a:solidFill>
              </a:rPr>
              <a:t>is</a:t>
            </a:r>
            <a:r>
              <a:rPr lang="pt-BR" sz="1800" b="1" dirty="0"/>
              <a:t> </a:t>
            </a:r>
            <a:r>
              <a:rPr lang="pt-BR" sz="1800" b="1" dirty="0" err="1"/>
              <a:t>magical</a:t>
            </a:r>
            <a:endParaRPr lang="pt-BR" sz="18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err="1"/>
              <a:t>We</a:t>
            </a:r>
            <a:r>
              <a:rPr lang="pt-BR" sz="1800" b="1" dirty="0"/>
              <a:t> are </a:t>
            </a:r>
            <a:r>
              <a:rPr lang="pt-BR" sz="1800" b="1" dirty="0" err="1"/>
              <a:t>witches</a:t>
            </a:r>
            <a:endParaRPr lang="pt-BR" sz="18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They are </a:t>
            </a:r>
            <a:r>
              <a:rPr lang="pt-BR" sz="1800" b="1" dirty="0" err="1"/>
              <a:t>witches</a:t>
            </a: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7085AA"/>
                </a:solidFill>
                <a:effectLst/>
                <a:uLnTx/>
                <a:uFillTx/>
                <a:latin typeface="Quicksand"/>
                <a:sym typeface="Quicksan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085AA"/>
              </a:solidFill>
              <a:effectLst/>
              <a:uLnTx/>
              <a:uFillTx/>
              <a:latin typeface="Quicksand"/>
              <a:sym typeface="Quicksand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3043F7-3E5A-47CB-921F-0182DC7ED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5" y="1597076"/>
            <a:ext cx="4672680" cy="240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61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Imagine this situation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98559" y="915479"/>
            <a:ext cx="8682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are in China and a friend invite you to drink Snake wine.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82431" y="4299942"/>
            <a:ext cx="65136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 you like to drink it?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12920" y="2283718"/>
            <a:ext cx="8964488" cy="1945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mage result for snake wine bottle 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5866"/>
            <a:ext cx="1645225" cy="220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976561" y="2570683"/>
            <a:ext cx="3135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 Snake wine is an alcoholic beverage produced by infusing whole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3" tooltip="Snake"/>
              </a:rPr>
              <a:t>snakes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 in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4" tooltip="Chinese alcoholic beverages"/>
              </a:rPr>
              <a:t>rice wine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 or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5" tooltip="Grain alcohol"/>
              </a:rPr>
              <a:t>grain alcohol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endParaRPr lang="pt-BR" dirty="0"/>
          </a:p>
        </p:txBody>
      </p:sp>
      <p:pic>
        <p:nvPicPr>
          <p:cNvPr id="3076" name="Picture 4" descr="Image result for 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41" y="2480593"/>
            <a:ext cx="1556493" cy="155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snake wine bottle 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80" y="2155866"/>
            <a:ext cx="1645225" cy="220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I use it?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31140" y="3003798"/>
            <a:ext cx="27607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Aspiration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Demand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187935" y="1275606"/>
            <a:ext cx="270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 like</a:t>
            </a:r>
          </a:p>
        </p:txBody>
      </p:sp>
    </p:spTree>
    <p:extLst>
      <p:ext uri="{BB962C8B-B14F-4D97-AF65-F5344CB8AC3E}">
        <p14:creationId xmlns:p14="http://schemas.microsoft.com/office/powerpoint/2010/main" val="16694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I use it?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187935" y="1275606"/>
            <a:ext cx="270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 like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E0A68AA-3C12-4BA6-89B9-6BBBFBCCF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355726"/>
            <a:ext cx="1876425" cy="22574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2722152-1EF0-42F6-B2F5-C5BC0ECDE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250951"/>
            <a:ext cx="2047875" cy="23622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AFCEEAE-E939-4224-ADFF-D1FF25151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570" y="2327151"/>
            <a:ext cx="23336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412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2412" y="6788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Practice!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5536" y="993387"/>
            <a:ext cx="7152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Let’s complete the conversation in a restaurant.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4" r="21627"/>
          <a:stretch/>
        </p:blipFill>
        <p:spPr bwMode="auto">
          <a:xfrm>
            <a:off x="119937" y="1995686"/>
            <a:ext cx="8955391" cy="227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5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412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2412" y="6788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Practice!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5536" y="993387"/>
            <a:ext cx="7152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Let’s complete the conversation in a restaurant.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4" r="21627"/>
          <a:stretch/>
        </p:blipFill>
        <p:spPr bwMode="auto">
          <a:xfrm>
            <a:off x="119937" y="1995686"/>
            <a:ext cx="8955391" cy="227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2E8D219-A6CD-449B-8D96-0610AA1CA937}"/>
              </a:ext>
            </a:extLst>
          </p:cNvPr>
          <p:cNvSpPr/>
          <p:nvPr/>
        </p:nvSpPr>
        <p:spPr>
          <a:xfrm>
            <a:off x="1547664" y="2355726"/>
            <a:ext cx="1144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may.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E7524B8-A972-4974-BDAD-42D678AB4054}"/>
              </a:ext>
            </a:extLst>
          </p:cNvPr>
          <p:cNvSpPr/>
          <p:nvPr/>
        </p:nvSpPr>
        <p:spPr>
          <a:xfrm>
            <a:off x="3359124" y="235572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58F72D9-33A7-4A0D-A9A8-6BF60C32985F}"/>
              </a:ext>
            </a:extLst>
          </p:cNvPr>
          <p:cNvSpPr/>
          <p:nvPr/>
        </p:nvSpPr>
        <p:spPr>
          <a:xfrm>
            <a:off x="4495448" y="2355726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like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8C4CDC6-E8CA-4D40-ADA2-2EF31EAE4E8C}"/>
              </a:ext>
            </a:extLst>
          </p:cNvPr>
          <p:cNvSpPr/>
          <p:nvPr/>
        </p:nvSpPr>
        <p:spPr>
          <a:xfrm>
            <a:off x="6002108" y="2355726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Pizza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6F89863-F33A-49AF-92BF-713B09B2B586}"/>
              </a:ext>
            </a:extLst>
          </p:cNvPr>
          <p:cNvSpPr/>
          <p:nvPr/>
        </p:nvSpPr>
        <p:spPr>
          <a:xfrm>
            <a:off x="1332426" y="2673955"/>
            <a:ext cx="921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D09C6CD-0AD4-4AF8-A07E-7AE7AB4EED71}"/>
              </a:ext>
            </a:extLst>
          </p:cNvPr>
          <p:cNvSpPr/>
          <p:nvPr/>
        </p:nvSpPr>
        <p:spPr>
          <a:xfrm>
            <a:off x="2939672" y="2705482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like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385D764E-3588-4A3B-815F-18F808312D17}"/>
              </a:ext>
            </a:extLst>
          </p:cNvPr>
          <p:cNvSpPr/>
          <p:nvPr/>
        </p:nvSpPr>
        <p:spPr>
          <a:xfrm>
            <a:off x="964459" y="3033995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would 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1F2C9D2-D13B-4BCC-A976-E447C75BF81C}"/>
              </a:ext>
            </a:extLst>
          </p:cNvPr>
          <p:cNvSpPr/>
          <p:nvPr/>
        </p:nvSpPr>
        <p:spPr>
          <a:xfrm>
            <a:off x="2665068" y="3043287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like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5867B72-D057-4E2F-BC3E-449B73FBE9D7}"/>
              </a:ext>
            </a:extLst>
          </p:cNvPr>
          <p:cNvSpPr/>
          <p:nvPr/>
        </p:nvSpPr>
        <p:spPr>
          <a:xfrm>
            <a:off x="4871139" y="2988699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coke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A06BB213-DBE1-4EF4-8651-10E00BF45030}"/>
              </a:ext>
            </a:extLst>
          </p:cNvPr>
          <p:cNvSpPr/>
          <p:nvPr/>
        </p:nvSpPr>
        <p:spPr>
          <a:xfrm>
            <a:off x="6221998" y="3003798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please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3DE89801-0ABE-4F1F-A48C-B497D5EBF662}"/>
              </a:ext>
            </a:extLst>
          </p:cNvPr>
          <p:cNvSpPr/>
          <p:nvPr/>
        </p:nvSpPr>
        <p:spPr>
          <a:xfrm>
            <a:off x="1543759" y="3652991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  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4D8AD071-DA2F-4A84-ADA4-A2BBB4E0426E}"/>
              </a:ext>
            </a:extLst>
          </p:cNvPr>
          <p:cNvSpPr/>
          <p:nvPr/>
        </p:nvSpPr>
        <p:spPr>
          <a:xfrm>
            <a:off x="3275768" y="3615448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 </a:t>
            </a:r>
          </a:p>
        </p:txBody>
      </p:sp>
    </p:spTree>
    <p:extLst>
      <p:ext uri="{BB962C8B-B14F-4D97-AF65-F5344CB8AC3E}">
        <p14:creationId xmlns:p14="http://schemas.microsoft.com/office/powerpoint/2010/main" val="326947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6" grpId="0"/>
      <p:bldP spid="17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pcorn Discount theater Film Cinema, Movie Theatre, computer Wallpaper,  film Poster, stock Photography png | PNGWing">
            <a:extLst>
              <a:ext uri="{FF2B5EF4-FFF2-40B4-BE49-F238E27FC236}">
                <a16:creationId xmlns:a16="http://schemas.microsoft.com/office/drawing/2014/main" id="{F1A8DC11-21C0-4EB3-A63B-9E0E58A26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4775"/>
            <a:ext cx="8763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a video</a:t>
            </a:r>
          </a:p>
        </p:txBody>
      </p:sp>
      <p:pic>
        <p:nvPicPr>
          <p:cNvPr id="2" name="Mídia Online 1" title="Learn English Conversation   Unit 5 Ordering Food">
            <a:hlinkClick r:id="" action="ppaction://media"/>
            <a:extLst>
              <a:ext uri="{FF2B5EF4-FFF2-40B4-BE49-F238E27FC236}">
                <a16:creationId xmlns:a16="http://schemas.microsoft.com/office/drawing/2014/main" id="{38663587-55C3-4EEE-900A-7E51D50B1F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85279" y="1203598"/>
            <a:ext cx="4054309" cy="30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6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2412" y="6788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Requesting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9513" y="1229727"/>
            <a:ext cx="43600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 the beginning of the video, the first boy ask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for some food. Do you remember what are them?</a:t>
            </a:r>
          </a:p>
        </p:txBody>
      </p:sp>
      <p:pic>
        <p:nvPicPr>
          <p:cNvPr id="6146" name="Picture 2" descr="Easy Fluffy Pancakes from Scratch">
            <a:extLst>
              <a:ext uri="{FF2B5EF4-FFF2-40B4-BE49-F238E27FC236}">
                <a16:creationId xmlns:a16="http://schemas.microsoft.com/office/drawing/2014/main" id="{58E6B18B-BD0B-4A73-B47D-53955BB2D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9582"/>
            <a:ext cx="2057425" cy="137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oast definição e significado | Dicionário Inglês Collins">
            <a:extLst>
              <a:ext uri="{FF2B5EF4-FFF2-40B4-BE49-F238E27FC236}">
                <a16:creationId xmlns:a16="http://schemas.microsoft.com/office/drawing/2014/main" id="{5527E50F-E9F5-43B4-B3D6-BDE336391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4" y="2688286"/>
            <a:ext cx="2220454" cy="148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ow to Make a Tropical Fruit Salad">
            <a:extLst>
              <a:ext uri="{FF2B5EF4-FFF2-40B4-BE49-F238E27FC236}">
                <a16:creationId xmlns:a16="http://schemas.microsoft.com/office/drawing/2014/main" id="{B5A42AE2-A671-481B-A0A1-DA96EC806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8" y="3766961"/>
            <a:ext cx="2252866" cy="12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A731E80B-7FFA-404A-B73B-AC31CB9E0DE1}"/>
              </a:ext>
            </a:extLst>
          </p:cNvPr>
          <p:cNvSpPr/>
          <p:nvPr/>
        </p:nvSpPr>
        <p:spPr>
          <a:xfrm>
            <a:off x="7596336" y="1483151"/>
            <a:ext cx="2099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Pancakes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3D7E778-D792-4530-A993-EC6DA3316C02}"/>
              </a:ext>
            </a:extLst>
          </p:cNvPr>
          <p:cNvSpPr/>
          <p:nvPr/>
        </p:nvSpPr>
        <p:spPr>
          <a:xfrm>
            <a:off x="5918821" y="2937888"/>
            <a:ext cx="2099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toast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1D8FA4B-DAD1-415D-88C7-ACDF200FBB76}"/>
              </a:ext>
            </a:extLst>
          </p:cNvPr>
          <p:cNvSpPr/>
          <p:nvPr/>
        </p:nvSpPr>
        <p:spPr>
          <a:xfrm>
            <a:off x="7131253" y="4400579"/>
            <a:ext cx="2099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Fruit salad</a:t>
            </a:r>
          </a:p>
        </p:txBody>
      </p:sp>
    </p:spTree>
    <p:extLst>
      <p:ext uri="{BB962C8B-B14F-4D97-AF65-F5344CB8AC3E}">
        <p14:creationId xmlns:p14="http://schemas.microsoft.com/office/powerpoint/2010/main" val="1432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2412" y="6788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else can I request</a:t>
            </a:r>
          </a:p>
        </p:txBody>
      </p:sp>
      <p:sp>
        <p:nvSpPr>
          <p:cNvPr id="7" name="Retângulo 6"/>
          <p:cNvSpPr/>
          <p:nvPr/>
        </p:nvSpPr>
        <p:spPr>
          <a:xfrm>
            <a:off x="337719" y="3469397"/>
            <a:ext cx="43600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bring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me three pieces of toast?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120A2C0-58A0-46FE-8344-6DCD2138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514" y="955732"/>
            <a:ext cx="3900449" cy="2509639"/>
          </a:xfrm>
          <a:prstGeom prst="rect">
            <a:avLst/>
          </a:prstGeom>
        </p:spPr>
      </p:pic>
      <p:pic>
        <p:nvPicPr>
          <p:cNvPr id="3074" name="Picture 2" descr="Beginning Blend - Bring - English Unite | Clip art, Bring it on, Kids  clipart">
            <a:extLst>
              <a:ext uri="{FF2B5EF4-FFF2-40B4-BE49-F238E27FC236}">
                <a16:creationId xmlns:a16="http://schemas.microsoft.com/office/drawing/2014/main" id="{7B3663F0-83D9-43DF-89B9-F0DC3DF9C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9" t="10800" r="13707" b="13601"/>
          <a:stretch/>
        </p:blipFill>
        <p:spPr bwMode="auto">
          <a:xfrm>
            <a:off x="6876255" y="3492267"/>
            <a:ext cx="1263739" cy="162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8082E3B2-AB55-42FC-A841-E27F8F3FAE26}"/>
              </a:ext>
            </a:extLst>
          </p:cNvPr>
          <p:cNvSpPr/>
          <p:nvPr/>
        </p:nvSpPr>
        <p:spPr>
          <a:xfrm>
            <a:off x="358327" y="1494532"/>
            <a:ext cx="43600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would like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three pieces of toast?</a:t>
            </a:r>
          </a:p>
        </p:txBody>
      </p:sp>
    </p:spTree>
    <p:extLst>
      <p:ext uri="{BB962C8B-B14F-4D97-AF65-F5344CB8AC3E}">
        <p14:creationId xmlns:p14="http://schemas.microsoft.com/office/powerpoint/2010/main" val="366472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2412" y="6788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Requesting</a:t>
            </a:r>
          </a:p>
        </p:txBody>
      </p:sp>
      <p:sp>
        <p:nvSpPr>
          <p:cNvPr id="7" name="Retângulo 6"/>
          <p:cNvSpPr/>
          <p:nvPr/>
        </p:nvSpPr>
        <p:spPr>
          <a:xfrm>
            <a:off x="212028" y="1292403"/>
            <a:ext cx="57281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 you bring me the menu?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Yes, I can. No problem.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 I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</a:rPr>
              <a:t>sit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here?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Yes, you can sit here.</a:t>
            </a:r>
          </a:p>
        </p:txBody>
      </p:sp>
      <p:pic>
        <p:nvPicPr>
          <p:cNvPr id="11266" name="Picture 2" descr="Sitting Images | Free Vectors, Stock Photos &amp;amp; PSD">
            <a:extLst>
              <a:ext uri="{FF2B5EF4-FFF2-40B4-BE49-F238E27FC236}">
                <a16:creationId xmlns:a16="http://schemas.microsoft.com/office/drawing/2014/main" id="{F658AC45-68CE-4468-8009-3CBEF8E1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43" y="2211710"/>
            <a:ext cx="4013657" cy="284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2412" y="6788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Can, Could or May?</a:t>
            </a:r>
          </a:p>
        </p:txBody>
      </p:sp>
      <p:sp>
        <p:nvSpPr>
          <p:cNvPr id="7" name="Retângulo 6"/>
          <p:cNvSpPr/>
          <p:nvPr/>
        </p:nvSpPr>
        <p:spPr>
          <a:xfrm>
            <a:off x="212028" y="915566"/>
            <a:ext cx="8680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the difference?</a:t>
            </a:r>
          </a:p>
        </p:txBody>
      </p:sp>
      <p:sp>
        <p:nvSpPr>
          <p:cNvPr id="6" name="Retângulo 5"/>
          <p:cNvSpPr/>
          <p:nvPr/>
        </p:nvSpPr>
        <p:spPr>
          <a:xfrm>
            <a:off x="227887" y="1707654"/>
            <a:ext cx="86804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Hey mom! 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you shut the door?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Hello, sir. 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Could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you shut the door?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Hello, mister president. 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you shut the door?</a:t>
            </a:r>
          </a:p>
        </p:txBody>
      </p:sp>
    </p:spTree>
    <p:extLst>
      <p:ext uri="{BB962C8B-B14F-4D97-AF65-F5344CB8AC3E}">
        <p14:creationId xmlns:p14="http://schemas.microsoft.com/office/powerpoint/2010/main" val="37736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06CD524-33E4-4481-9035-4BFC0D134C87}"/>
              </a:ext>
            </a:extLst>
          </p:cNvPr>
          <p:cNvSpPr/>
          <p:nvPr/>
        </p:nvSpPr>
        <p:spPr>
          <a:xfrm>
            <a:off x="4990642" y="3084723"/>
            <a:ext cx="1806766" cy="1002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392600" y="511407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3"/>
                </a:solidFill>
              </a:rPr>
              <a:t>to have -&gt; affirmative</a:t>
            </a:r>
            <a:endParaRPr sz="6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5059656" y="2461811"/>
            <a:ext cx="3910699" cy="22880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I </a:t>
            </a:r>
            <a:r>
              <a:rPr lang="pt-BR" sz="1800" b="1" dirty="0" err="1"/>
              <a:t>have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err="1"/>
              <a:t>You</a:t>
            </a:r>
            <a:r>
              <a:rPr lang="pt-BR" sz="1800" b="1" dirty="0"/>
              <a:t> </a:t>
            </a:r>
            <a:r>
              <a:rPr lang="pt-BR" sz="1800" b="1" dirty="0" err="1"/>
              <a:t>have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She </a:t>
            </a:r>
            <a:r>
              <a:rPr lang="pt-BR" sz="1800" b="1" dirty="0" err="1">
                <a:solidFill>
                  <a:srgbClr val="FF0000"/>
                </a:solidFill>
              </a:rPr>
              <a:t>has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He </a:t>
            </a:r>
            <a:r>
              <a:rPr lang="pt-BR" sz="1800" b="1" dirty="0" err="1">
                <a:solidFill>
                  <a:srgbClr val="FF0000"/>
                </a:solidFill>
              </a:rPr>
              <a:t>has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It  </a:t>
            </a:r>
            <a:r>
              <a:rPr lang="pt-BR" sz="1800" b="1" dirty="0" err="1">
                <a:solidFill>
                  <a:srgbClr val="FF0000"/>
                </a:solidFill>
              </a:rPr>
              <a:t>has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err="1"/>
              <a:t>We</a:t>
            </a:r>
            <a:r>
              <a:rPr lang="pt-BR" sz="1800" b="1" dirty="0"/>
              <a:t> </a:t>
            </a:r>
            <a:r>
              <a:rPr lang="pt-BR" sz="1800" b="1" dirty="0" err="1"/>
              <a:t>have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They </a:t>
            </a:r>
            <a:r>
              <a:rPr lang="pt-BR" sz="1800" b="1" dirty="0" err="1"/>
              <a:t>have</a:t>
            </a:r>
            <a:r>
              <a:rPr lang="pt-BR" sz="1800" b="1" dirty="0"/>
              <a:t> a book</a:t>
            </a: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7085AA"/>
                </a:solidFill>
                <a:effectLst/>
                <a:uLnTx/>
                <a:uFillTx/>
                <a:latin typeface="Quicksand"/>
                <a:sym typeface="Quicksan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085AA"/>
              </a:solidFill>
              <a:effectLst/>
              <a:uLnTx/>
              <a:uFillTx/>
              <a:latin typeface="Quicksand"/>
              <a:sym typeface="Quicksand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3043F7-3E5A-47CB-921F-0182DC7ED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5" y="1597076"/>
            <a:ext cx="4672680" cy="240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647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2412" y="6788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Can, Could or May?</a:t>
            </a:r>
          </a:p>
        </p:txBody>
      </p:sp>
      <p:sp>
        <p:nvSpPr>
          <p:cNvPr id="7" name="Retângulo 6"/>
          <p:cNvSpPr/>
          <p:nvPr/>
        </p:nvSpPr>
        <p:spPr>
          <a:xfrm>
            <a:off x="212028" y="915566"/>
            <a:ext cx="8680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is the difference?</a:t>
            </a:r>
          </a:p>
        </p:txBody>
      </p:sp>
      <p:sp>
        <p:nvSpPr>
          <p:cNvPr id="6" name="Retângulo 5"/>
          <p:cNvSpPr/>
          <p:nvPr/>
        </p:nvSpPr>
        <p:spPr>
          <a:xfrm>
            <a:off x="227887" y="1707654"/>
            <a:ext cx="86804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Hey mom! 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you shut the door?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Hello, sir. 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Could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you shut the door?</a:t>
            </a:r>
          </a:p>
          <a:p>
            <a:pPr algn="ctr"/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Hello, mister president. </a:t>
            </a: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you shut the door?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01625" y="2205770"/>
            <a:ext cx="3643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2650138" y="3231148"/>
            <a:ext cx="3643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Neutral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746171" y="4507255"/>
            <a:ext cx="3643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Formal</a:t>
            </a:r>
          </a:p>
        </p:txBody>
      </p:sp>
    </p:spTree>
    <p:extLst>
      <p:ext uri="{BB962C8B-B14F-4D97-AF65-F5344CB8AC3E}">
        <p14:creationId xmlns:p14="http://schemas.microsoft.com/office/powerpoint/2010/main" val="39060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412" y="847777"/>
            <a:ext cx="9176412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I use it?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995936" y="999768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779912" y="1804050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Could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620529" y="2511936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May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170421" y="3295028"/>
            <a:ext cx="33114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Requisition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Favor</a:t>
            </a: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Solicitation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47093" y="3291830"/>
            <a:ext cx="33114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Permission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Demand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Desire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740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32412" y="6788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</a:t>
            </a:r>
            <a:r>
              <a:rPr lang="pt-B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995936" y="771550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779912" y="1575832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Could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620529" y="3003798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May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11560" y="1256442"/>
            <a:ext cx="7746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More appropriate for friends and family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66523" y="2211710"/>
            <a:ext cx="77461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More appropriate for people we don’t have intimacy or we don’t now.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84490" y="3651870"/>
            <a:ext cx="77461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More appropriate for people we want to show respect or that you have a professional relation</a:t>
            </a:r>
          </a:p>
        </p:txBody>
      </p:sp>
    </p:spTree>
    <p:extLst>
      <p:ext uri="{BB962C8B-B14F-4D97-AF65-F5344CB8AC3E}">
        <p14:creationId xmlns:p14="http://schemas.microsoft.com/office/powerpoint/2010/main" val="25637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2412" y="6788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Requesting</a:t>
            </a:r>
          </a:p>
        </p:txBody>
      </p:sp>
      <p:pic>
        <p:nvPicPr>
          <p:cNvPr id="1028" name="Picture 4" descr="Image result for menu ico restau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39" y="2563039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bill restaurant 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95686"/>
            <a:ext cx="2243649" cy="224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452321" y="3715167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latin typeface="Aurora" pitchFamily="2" charset="0"/>
              </a:rPr>
              <a:t>Bill</a:t>
            </a:r>
          </a:p>
        </p:txBody>
      </p:sp>
      <p:sp>
        <p:nvSpPr>
          <p:cNvPr id="7" name="Retângulo 6"/>
          <p:cNvSpPr/>
          <p:nvPr/>
        </p:nvSpPr>
        <p:spPr>
          <a:xfrm>
            <a:off x="335221" y="987574"/>
            <a:ext cx="69730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Imagine we are in a restaurant now.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33552" y="2427734"/>
            <a:ext cx="39888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do you ask the waiter to have these items?</a:t>
            </a:r>
          </a:p>
        </p:txBody>
      </p:sp>
    </p:spTree>
    <p:extLst>
      <p:ext uri="{BB962C8B-B14F-4D97-AF65-F5344CB8AC3E}">
        <p14:creationId xmlns:p14="http://schemas.microsoft.com/office/powerpoint/2010/main" val="153774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2412" y="6788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Requesting</a:t>
            </a:r>
          </a:p>
        </p:txBody>
      </p:sp>
      <p:pic>
        <p:nvPicPr>
          <p:cNvPr id="1028" name="Picture 4" descr="Image result for menu ico restau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46" y="1131590"/>
            <a:ext cx="2875272" cy="287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40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2412" y="6788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Requesting</a:t>
            </a:r>
          </a:p>
        </p:txBody>
      </p:sp>
      <p:pic>
        <p:nvPicPr>
          <p:cNvPr id="1028" name="Picture 4" descr="Image result for menu ico restaur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46" y="1131590"/>
            <a:ext cx="2875272" cy="287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113863" y="4221689"/>
            <a:ext cx="5080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 I have the menu, please?</a:t>
            </a:r>
          </a:p>
        </p:txBody>
      </p:sp>
    </p:spTree>
    <p:extLst>
      <p:ext uri="{BB962C8B-B14F-4D97-AF65-F5344CB8AC3E}">
        <p14:creationId xmlns:p14="http://schemas.microsoft.com/office/powerpoint/2010/main" val="199705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2412" y="6788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Requesting</a:t>
            </a:r>
          </a:p>
        </p:txBody>
      </p:sp>
      <p:pic>
        <p:nvPicPr>
          <p:cNvPr id="1030" name="Picture 6" descr="Image result for bill restaurant 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24" y="1036281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210622" y="3427135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Aurora" pitchFamily="2" charset="0"/>
              </a:rPr>
              <a:t>Bill</a:t>
            </a:r>
          </a:p>
        </p:txBody>
      </p:sp>
    </p:spTree>
    <p:extLst>
      <p:ext uri="{BB962C8B-B14F-4D97-AF65-F5344CB8AC3E}">
        <p14:creationId xmlns:p14="http://schemas.microsoft.com/office/powerpoint/2010/main" val="261753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2412" y="6788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Requesting</a:t>
            </a:r>
          </a:p>
        </p:txBody>
      </p:sp>
      <p:pic>
        <p:nvPicPr>
          <p:cNvPr id="1030" name="Picture 6" descr="Image result for bill restaurant 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24" y="1036281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307025" y="4217196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 I have the bill, please?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210622" y="3427135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Aurora" pitchFamily="2" charset="0"/>
              </a:rPr>
              <a:t>Bill</a:t>
            </a:r>
          </a:p>
        </p:txBody>
      </p:sp>
    </p:spTree>
    <p:extLst>
      <p:ext uri="{BB962C8B-B14F-4D97-AF65-F5344CB8AC3E}">
        <p14:creationId xmlns:p14="http://schemas.microsoft.com/office/powerpoint/2010/main" val="273050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2412" y="6788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imagine the person and create a question</a:t>
            </a:r>
          </a:p>
        </p:txBody>
      </p:sp>
      <p:sp>
        <p:nvSpPr>
          <p:cNvPr id="7" name="Retângulo 6"/>
          <p:cNvSpPr/>
          <p:nvPr/>
        </p:nvSpPr>
        <p:spPr>
          <a:xfrm>
            <a:off x="2307025" y="4217196"/>
            <a:ext cx="24978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Could I write?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May I write?</a:t>
            </a:r>
          </a:p>
        </p:txBody>
      </p:sp>
      <p:pic>
        <p:nvPicPr>
          <p:cNvPr id="2050" name="Picture 2" descr="How to Become a Math Teacher: Salary and Education Info | Resilient Educator">
            <a:extLst>
              <a:ext uri="{FF2B5EF4-FFF2-40B4-BE49-F238E27FC236}">
                <a16:creationId xmlns:a16="http://schemas.microsoft.com/office/drawing/2014/main" id="{62A336BE-CF4A-4F08-9159-C1E8C6786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92" y="1442814"/>
            <a:ext cx="4297866" cy="22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AD4D23E-B7D4-41AC-AD5D-62F328661DC6}"/>
              </a:ext>
            </a:extLst>
          </p:cNvPr>
          <p:cNvSpPr/>
          <p:nvPr/>
        </p:nvSpPr>
        <p:spPr>
          <a:xfrm>
            <a:off x="6804248" y="2859782"/>
            <a:ext cx="1077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write</a:t>
            </a:r>
          </a:p>
        </p:txBody>
      </p:sp>
      <p:pic>
        <p:nvPicPr>
          <p:cNvPr id="2052" name="Picture 4" descr="How to Write a Thesis Statement: Writing Tips">
            <a:extLst>
              <a:ext uri="{FF2B5EF4-FFF2-40B4-BE49-F238E27FC236}">
                <a16:creationId xmlns:a16="http://schemas.microsoft.com/office/drawing/2014/main" id="{F4D18B8D-7FAE-41EC-B55B-B14AFF12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04" y="1562080"/>
            <a:ext cx="2307025" cy="12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0A6DA58-5582-4741-9D65-82B17EFF6B32}"/>
              </a:ext>
            </a:extLst>
          </p:cNvPr>
          <p:cNvSpPr/>
          <p:nvPr/>
        </p:nvSpPr>
        <p:spPr>
          <a:xfrm>
            <a:off x="395536" y="2472418"/>
            <a:ext cx="148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teacher</a:t>
            </a:r>
          </a:p>
        </p:txBody>
      </p:sp>
    </p:spTree>
    <p:extLst>
      <p:ext uri="{BB962C8B-B14F-4D97-AF65-F5344CB8AC3E}">
        <p14:creationId xmlns:p14="http://schemas.microsoft.com/office/powerpoint/2010/main" val="360555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2412" y="6788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imagine the person and create a question</a:t>
            </a:r>
          </a:p>
        </p:txBody>
      </p:sp>
      <p:sp>
        <p:nvSpPr>
          <p:cNvPr id="7" name="Retângulo 6"/>
          <p:cNvSpPr/>
          <p:nvPr/>
        </p:nvSpPr>
        <p:spPr>
          <a:xfrm>
            <a:off x="2307025" y="4217196"/>
            <a:ext cx="3172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May you help me?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AD4D23E-B7D4-41AC-AD5D-62F328661DC6}"/>
              </a:ext>
            </a:extLst>
          </p:cNvPr>
          <p:cNvSpPr/>
          <p:nvPr/>
        </p:nvSpPr>
        <p:spPr>
          <a:xfrm>
            <a:off x="6804248" y="2859782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Help me</a:t>
            </a:r>
          </a:p>
        </p:txBody>
      </p:sp>
      <p:pic>
        <p:nvPicPr>
          <p:cNvPr id="3074" name="Picture 2" descr="Police Officer Foto de stock - Getty Images">
            <a:extLst>
              <a:ext uri="{FF2B5EF4-FFF2-40B4-BE49-F238E27FC236}">
                <a16:creationId xmlns:a16="http://schemas.microsoft.com/office/drawing/2014/main" id="{B7C0AD5D-8F45-416B-BE1C-8071C98F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36" y="1471870"/>
            <a:ext cx="1962270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0A6DA58-5582-4741-9D65-82B17EFF6B32}"/>
              </a:ext>
            </a:extLst>
          </p:cNvPr>
          <p:cNvSpPr/>
          <p:nvPr/>
        </p:nvSpPr>
        <p:spPr>
          <a:xfrm>
            <a:off x="395536" y="2472418"/>
            <a:ext cx="2415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Police officer</a:t>
            </a:r>
          </a:p>
        </p:txBody>
      </p:sp>
      <p:pic>
        <p:nvPicPr>
          <p:cNvPr id="3076" name="Picture 4" descr="Free Icon | Help">
            <a:extLst>
              <a:ext uri="{FF2B5EF4-FFF2-40B4-BE49-F238E27FC236}">
                <a16:creationId xmlns:a16="http://schemas.microsoft.com/office/drawing/2014/main" id="{539476FC-1CAC-4D29-B37C-2B792049B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53" y="1344369"/>
            <a:ext cx="1357928" cy="135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8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06CD524-33E4-4481-9035-4BFC0D134C87}"/>
              </a:ext>
            </a:extLst>
          </p:cNvPr>
          <p:cNvSpPr/>
          <p:nvPr/>
        </p:nvSpPr>
        <p:spPr>
          <a:xfrm>
            <a:off x="4990641" y="3084723"/>
            <a:ext cx="2071171" cy="1002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392600" y="511407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3"/>
                </a:solidFill>
              </a:rPr>
              <a:t>to be -&gt; Negative</a:t>
            </a:r>
            <a:endParaRPr sz="6000" dirty="0">
              <a:solidFill>
                <a:schemeClr val="accent3"/>
              </a:solidFill>
            </a:endParaRPr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7085AA"/>
                </a:solidFill>
                <a:effectLst/>
                <a:uLnTx/>
                <a:uFillTx/>
                <a:latin typeface="Quicksand"/>
                <a:sym typeface="Quicksan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085AA"/>
              </a:solidFill>
              <a:effectLst/>
              <a:uLnTx/>
              <a:uFillTx/>
              <a:latin typeface="Quicksand"/>
              <a:sym typeface="Quicksand"/>
            </a:endParaRPr>
          </a:p>
        </p:txBody>
      </p:sp>
      <p:pic>
        <p:nvPicPr>
          <p:cNvPr id="2050" name="Picture 2" descr="Sabrina Spellman Cosplay - Chilling Adventures of Sabrina - Shot By Artemis">
            <a:extLst>
              <a:ext uri="{FF2B5EF4-FFF2-40B4-BE49-F238E27FC236}">
                <a16:creationId xmlns:a16="http://schemas.microsoft.com/office/drawing/2014/main" id="{9BD22FA0-5889-4FE2-A16B-9E46C24F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7" y="1546797"/>
            <a:ext cx="2563781" cy="34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709;p15">
            <a:extLst>
              <a:ext uri="{FF2B5EF4-FFF2-40B4-BE49-F238E27FC236}">
                <a16:creationId xmlns:a16="http://schemas.microsoft.com/office/drawing/2014/main" id="{814248CC-9B24-4584-8428-F419627DB195}"/>
              </a:ext>
            </a:extLst>
          </p:cNvPr>
          <p:cNvSpPr txBox="1">
            <a:spLocks/>
          </p:cNvSpPr>
          <p:nvPr/>
        </p:nvSpPr>
        <p:spPr>
          <a:xfrm>
            <a:off x="5106462" y="2461811"/>
            <a:ext cx="3910699" cy="228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spcBef>
                <a:spcPts val="0"/>
              </a:spcBef>
              <a:buFont typeface="Quicksand"/>
              <a:buNone/>
            </a:pPr>
            <a:r>
              <a:rPr lang="en-US" sz="1800" b="1" kern="0" dirty="0"/>
              <a:t>I am not a witch</a:t>
            </a:r>
          </a:p>
          <a:p>
            <a:pPr marL="0" indent="0">
              <a:spcBef>
                <a:spcPts val="0"/>
              </a:spcBef>
              <a:buFont typeface="Quicksand"/>
              <a:buNone/>
            </a:pPr>
            <a:r>
              <a:rPr lang="en-US" sz="1800" b="1" kern="0" dirty="0"/>
              <a:t>You aren’t a witch</a:t>
            </a:r>
          </a:p>
          <a:p>
            <a:pPr marL="0" indent="0">
              <a:spcBef>
                <a:spcPts val="0"/>
              </a:spcBef>
              <a:buFont typeface="Quicksand"/>
              <a:buNone/>
            </a:pPr>
            <a:r>
              <a:rPr lang="en-US" sz="1800" b="1" kern="0" dirty="0"/>
              <a:t>She </a:t>
            </a:r>
            <a:r>
              <a:rPr lang="en-US" sz="1800" b="1" kern="0" dirty="0">
                <a:solidFill>
                  <a:srgbClr val="FF0000"/>
                </a:solidFill>
              </a:rPr>
              <a:t>isn’t</a:t>
            </a:r>
            <a:r>
              <a:rPr lang="en-US" sz="1800" b="1" kern="0" dirty="0"/>
              <a:t> a witch </a:t>
            </a:r>
          </a:p>
          <a:p>
            <a:pPr marL="0" indent="0">
              <a:spcBef>
                <a:spcPts val="0"/>
              </a:spcBef>
              <a:buFont typeface="Quicksand"/>
              <a:buNone/>
            </a:pPr>
            <a:r>
              <a:rPr lang="en-US" sz="1800" b="1" kern="0" dirty="0"/>
              <a:t>He </a:t>
            </a:r>
            <a:r>
              <a:rPr lang="en-US" sz="1800" b="1" kern="0" dirty="0">
                <a:solidFill>
                  <a:srgbClr val="FF0000"/>
                </a:solidFill>
              </a:rPr>
              <a:t>isn’t</a:t>
            </a:r>
            <a:r>
              <a:rPr lang="en-US" sz="1800" b="1" kern="0" dirty="0"/>
              <a:t> a witch</a:t>
            </a:r>
          </a:p>
          <a:p>
            <a:pPr marL="0" indent="0">
              <a:spcBef>
                <a:spcPts val="0"/>
              </a:spcBef>
              <a:buFont typeface="Quicksand"/>
              <a:buNone/>
            </a:pPr>
            <a:r>
              <a:rPr lang="en-US" sz="1800" b="1" kern="0" dirty="0"/>
              <a:t>It  </a:t>
            </a:r>
            <a:r>
              <a:rPr lang="en-US" sz="1800" b="1" kern="0" dirty="0">
                <a:solidFill>
                  <a:srgbClr val="FF0000"/>
                </a:solidFill>
              </a:rPr>
              <a:t>isn’t'</a:t>
            </a:r>
            <a:r>
              <a:rPr lang="en-US" sz="1800" b="1" kern="0" dirty="0"/>
              <a:t> magical</a:t>
            </a:r>
          </a:p>
          <a:p>
            <a:pPr marL="0" indent="0">
              <a:spcBef>
                <a:spcPts val="0"/>
              </a:spcBef>
              <a:buFont typeface="Quicksand"/>
              <a:buNone/>
            </a:pPr>
            <a:r>
              <a:rPr lang="en-US" sz="1800" b="1" kern="0" dirty="0"/>
              <a:t>We aren’t witches</a:t>
            </a:r>
          </a:p>
          <a:p>
            <a:pPr marL="0" indent="0">
              <a:spcBef>
                <a:spcPts val="0"/>
              </a:spcBef>
              <a:buFont typeface="Quicksand"/>
              <a:buNone/>
            </a:pPr>
            <a:r>
              <a:rPr lang="en-US" sz="1800" b="1" kern="0" dirty="0"/>
              <a:t>They aren’t witches</a:t>
            </a:r>
          </a:p>
        </p:txBody>
      </p:sp>
    </p:spTree>
    <p:extLst>
      <p:ext uri="{BB962C8B-B14F-4D97-AF65-F5344CB8AC3E}">
        <p14:creationId xmlns:p14="http://schemas.microsoft.com/office/powerpoint/2010/main" val="26507023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847777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2412" y="6788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imagine the person and create a question</a:t>
            </a:r>
          </a:p>
        </p:txBody>
      </p:sp>
      <p:sp>
        <p:nvSpPr>
          <p:cNvPr id="7" name="Retângulo 6"/>
          <p:cNvSpPr/>
          <p:nvPr/>
        </p:nvSpPr>
        <p:spPr>
          <a:xfrm>
            <a:off x="2307025" y="4217196"/>
            <a:ext cx="3013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 you hug me?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AD4D23E-B7D4-41AC-AD5D-62F328661DC6}"/>
              </a:ext>
            </a:extLst>
          </p:cNvPr>
          <p:cNvSpPr/>
          <p:nvPr/>
        </p:nvSpPr>
        <p:spPr>
          <a:xfrm>
            <a:off x="6804248" y="2859782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Hug me</a:t>
            </a:r>
          </a:p>
        </p:txBody>
      </p:sp>
      <p:pic>
        <p:nvPicPr>
          <p:cNvPr id="4098" name="Picture 2" descr="Aunt - Wikipedia">
            <a:extLst>
              <a:ext uri="{FF2B5EF4-FFF2-40B4-BE49-F238E27FC236}">
                <a16:creationId xmlns:a16="http://schemas.microsoft.com/office/drawing/2014/main" id="{D9BA598B-BC96-4F36-9CD2-683CEBA09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33" y="1203599"/>
            <a:ext cx="3854090" cy="231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0A6DA58-5582-4741-9D65-82B17EFF6B32}"/>
              </a:ext>
            </a:extLst>
          </p:cNvPr>
          <p:cNvSpPr/>
          <p:nvPr/>
        </p:nvSpPr>
        <p:spPr>
          <a:xfrm>
            <a:off x="362422" y="3027636"/>
            <a:ext cx="3889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Aunt (family member)</a:t>
            </a:r>
          </a:p>
        </p:txBody>
      </p:sp>
      <p:pic>
        <p:nvPicPr>
          <p:cNvPr id="4100" name="Picture 4" descr="4 Reasons Why Hugs Are Good For You | SelectHealth">
            <a:extLst>
              <a:ext uri="{FF2B5EF4-FFF2-40B4-BE49-F238E27FC236}">
                <a16:creationId xmlns:a16="http://schemas.microsoft.com/office/drawing/2014/main" id="{6DD9B519-BE06-4108-B0D3-EE0D49A2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12" y="1591585"/>
            <a:ext cx="1857291" cy="12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81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284" y="886969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2412" y="6788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imagine the person and create a question</a:t>
            </a:r>
          </a:p>
        </p:txBody>
      </p:sp>
      <p:sp>
        <p:nvSpPr>
          <p:cNvPr id="7" name="Retângulo 6"/>
          <p:cNvSpPr/>
          <p:nvPr/>
        </p:nvSpPr>
        <p:spPr>
          <a:xfrm>
            <a:off x="2307025" y="4217196"/>
            <a:ext cx="4719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Could you put extra sauce?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0A6DA58-5582-4741-9D65-82B17EFF6B32}"/>
              </a:ext>
            </a:extLst>
          </p:cNvPr>
          <p:cNvSpPr/>
          <p:nvPr/>
        </p:nvSpPr>
        <p:spPr>
          <a:xfrm>
            <a:off x="362422" y="3027636"/>
            <a:ext cx="3209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Subway attendant</a:t>
            </a:r>
          </a:p>
        </p:txBody>
      </p:sp>
      <p:pic>
        <p:nvPicPr>
          <p:cNvPr id="5122" name="Picture 2" descr="Subway Sandwich Artist Cover Letter: (Sample and Guidance) | CLR">
            <a:extLst>
              <a:ext uri="{FF2B5EF4-FFF2-40B4-BE49-F238E27FC236}">
                <a16:creationId xmlns:a16="http://schemas.microsoft.com/office/drawing/2014/main" id="{8F8E3C63-3762-4CAF-86BF-9134492A7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6" y="1009124"/>
            <a:ext cx="2548133" cy="21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asy Homemade Pizza Sauce —Flipped-Out Food">
            <a:extLst>
              <a:ext uri="{FF2B5EF4-FFF2-40B4-BE49-F238E27FC236}">
                <a16:creationId xmlns:a16="http://schemas.microsoft.com/office/drawing/2014/main" id="{915F1B54-A1A8-45D4-858E-B1E94DB4D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37" y="1009124"/>
            <a:ext cx="19431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AD4D23E-B7D4-41AC-AD5D-62F328661DC6}"/>
              </a:ext>
            </a:extLst>
          </p:cNvPr>
          <p:cNvSpPr/>
          <p:nvPr/>
        </p:nvSpPr>
        <p:spPr>
          <a:xfrm>
            <a:off x="5796136" y="3289246"/>
            <a:ext cx="2792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Put extra sauce</a:t>
            </a:r>
          </a:p>
        </p:txBody>
      </p:sp>
    </p:spTree>
    <p:extLst>
      <p:ext uri="{BB962C8B-B14F-4D97-AF65-F5344CB8AC3E}">
        <p14:creationId xmlns:p14="http://schemas.microsoft.com/office/powerpoint/2010/main" val="98933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284" y="886969"/>
            <a:ext cx="9136226" cy="429572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2412" y="6788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imagine the person and create a question</a:t>
            </a:r>
          </a:p>
        </p:txBody>
      </p:sp>
      <p:sp>
        <p:nvSpPr>
          <p:cNvPr id="7" name="Retângulo 6"/>
          <p:cNvSpPr/>
          <p:nvPr/>
        </p:nvSpPr>
        <p:spPr>
          <a:xfrm>
            <a:off x="2307025" y="4217196"/>
            <a:ext cx="3089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 you hang out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0A6DA58-5582-4741-9D65-82B17EFF6B32}"/>
              </a:ext>
            </a:extLst>
          </p:cNvPr>
          <p:cNvSpPr/>
          <p:nvPr/>
        </p:nvSpPr>
        <p:spPr>
          <a:xfrm>
            <a:off x="362422" y="3027636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Friend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AD4D23E-B7D4-41AC-AD5D-62F328661DC6}"/>
              </a:ext>
            </a:extLst>
          </p:cNvPr>
          <p:cNvSpPr/>
          <p:nvPr/>
        </p:nvSpPr>
        <p:spPr>
          <a:xfrm>
            <a:off x="5796136" y="3289246"/>
            <a:ext cx="1677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Hang out</a:t>
            </a:r>
          </a:p>
        </p:txBody>
      </p:sp>
      <p:pic>
        <p:nvPicPr>
          <p:cNvPr id="6146" name="Picture 2" descr="Wanted: A True Friend | Forks Forum">
            <a:extLst>
              <a:ext uri="{FF2B5EF4-FFF2-40B4-BE49-F238E27FC236}">
                <a16:creationId xmlns:a16="http://schemas.microsoft.com/office/drawing/2014/main" id="{888EEA28-4AB2-4C7E-A2A3-AB8192CD9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82" y="773609"/>
            <a:ext cx="283592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ANG OUT WITH? Qual é o significado e a tradução desse phrasal verb?">
            <a:extLst>
              <a:ext uri="{FF2B5EF4-FFF2-40B4-BE49-F238E27FC236}">
                <a16:creationId xmlns:a16="http://schemas.microsoft.com/office/drawing/2014/main" id="{5FD8D817-4E8A-472C-B0A1-25043AAC4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877" y="995833"/>
            <a:ext cx="3665701" cy="244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2412" y="6788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</a:t>
            </a:r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colocaria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balões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seguintes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62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774" y="8214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Drinking wine with friends</a:t>
            </a:r>
          </a:p>
        </p:txBody>
      </p:sp>
      <p:pic>
        <p:nvPicPr>
          <p:cNvPr id="2" name="Picture 2" descr="http://cdn.abclocal.go.com/lwhd/images/2009/myfamilyreciperocks/9456711_600x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63638"/>
            <a:ext cx="5715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ballon of spe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43558"/>
            <a:ext cx="2857500" cy="12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76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774" y="796189"/>
            <a:ext cx="9144000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774" y="8214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Eating smashing </a:t>
            </a:r>
            <a:r>
              <a:rPr lang="en-US" sz="4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potatos</a:t>
            </a:r>
            <a:endParaRPr 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7614"/>
            <a:ext cx="65722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ballon of spe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90035"/>
            <a:ext cx="2857500" cy="12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5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96189"/>
            <a:ext cx="9136226" cy="43473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774" y="8214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Having churrasco with the ex-president</a:t>
            </a:r>
          </a:p>
        </p:txBody>
      </p:sp>
      <p:pic>
        <p:nvPicPr>
          <p:cNvPr id="5122" name="Picture 2" descr="Image result for comendo com l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27536"/>
            <a:ext cx="5544616" cy="350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ballon of spe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04" y="818827"/>
            <a:ext cx="3099212" cy="13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06CD524-33E4-4481-9035-4BFC0D134C87}"/>
              </a:ext>
            </a:extLst>
          </p:cNvPr>
          <p:cNvSpPr/>
          <p:nvPr/>
        </p:nvSpPr>
        <p:spPr>
          <a:xfrm>
            <a:off x="4990641" y="3084723"/>
            <a:ext cx="2071171" cy="1002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392600" y="511407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3"/>
                </a:solidFill>
              </a:rPr>
              <a:t>to have -&gt; Negative</a:t>
            </a:r>
            <a:endParaRPr sz="6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5059656" y="2461811"/>
            <a:ext cx="3910699" cy="22880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I </a:t>
            </a:r>
            <a:r>
              <a:rPr lang="pt-BR" sz="1800" b="1" dirty="0" err="1">
                <a:solidFill>
                  <a:schemeClr val="accent3">
                    <a:lumMod val="75000"/>
                  </a:schemeClr>
                </a:solidFill>
              </a:rPr>
              <a:t>don’t</a:t>
            </a:r>
            <a:r>
              <a:rPr lang="pt-BR" sz="1800" b="1" dirty="0"/>
              <a:t> </a:t>
            </a:r>
            <a:r>
              <a:rPr lang="pt-BR" sz="1800" b="1" dirty="0" err="1"/>
              <a:t>have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err="1"/>
              <a:t>You</a:t>
            </a:r>
            <a:r>
              <a:rPr lang="pt-BR" sz="1800" b="1" dirty="0"/>
              <a:t> </a:t>
            </a:r>
            <a:r>
              <a:rPr lang="pt-BR" sz="1800" b="1" dirty="0" err="1">
                <a:solidFill>
                  <a:schemeClr val="accent3">
                    <a:lumMod val="75000"/>
                  </a:schemeClr>
                </a:solidFill>
              </a:rPr>
              <a:t>don’t</a:t>
            </a:r>
            <a:r>
              <a:rPr lang="pt-BR" sz="1800" b="1" dirty="0"/>
              <a:t> </a:t>
            </a:r>
            <a:r>
              <a:rPr lang="pt-BR" sz="1800" b="1" dirty="0" err="1"/>
              <a:t>have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She </a:t>
            </a:r>
            <a:r>
              <a:rPr lang="pt-BR" sz="1800" b="1" dirty="0" err="1">
                <a:solidFill>
                  <a:schemeClr val="accent3">
                    <a:lumMod val="75000"/>
                  </a:schemeClr>
                </a:solidFill>
              </a:rPr>
              <a:t>doesn’t</a:t>
            </a:r>
            <a:r>
              <a:rPr lang="pt-BR" sz="1800" b="1" dirty="0"/>
              <a:t> </a:t>
            </a:r>
            <a:r>
              <a:rPr lang="pt-BR" sz="1800" b="1" dirty="0" err="1">
                <a:solidFill>
                  <a:srgbClr val="FF0000"/>
                </a:solidFill>
              </a:rPr>
              <a:t>have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He </a:t>
            </a:r>
            <a:r>
              <a:rPr lang="pt-BR" sz="1800" b="1" dirty="0" err="1">
                <a:solidFill>
                  <a:schemeClr val="accent3">
                    <a:lumMod val="75000"/>
                  </a:schemeClr>
                </a:solidFill>
              </a:rPr>
              <a:t>doesn’t</a:t>
            </a:r>
            <a:r>
              <a:rPr lang="pt-BR" sz="1800" b="1" dirty="0"/>
              <a:t> </a:t>
            </a:r>
            <a:r>
              <a:rPr lang="pt-BR" sz="1800" b="1" dirty="0" err="1">
                <a:solidFill>
                  <a:srgbClr val="FF0000"/>
                </a:solidFill>
              </a:rPr>
              <a:t>have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It </a:t>
            </a:r>
            <a:r>
              <a:rPr lang="pt-BR" sz="1800" b="1" dirty="0" err="1">
                <a:solidFill>
                  <a:schemeClr val="accent3">
                    <a:lumMod val="75000"/>
                  </a:schemeClr>
                </a:solidFill>
              </a:rPr>
              <a:t>doesn’t</a:t>
            </a:r>
            <a:r>
              <a:rPr lang="pt-BR" sz="1800" b="1" dirty="0"/>
              <a:t> </a:t>
            </a:r>
            <a:r>
              <a:rPr lang="pt-BR" sz="1800" b="1" dirty="0" err="1">
                <a:solidFill>
                  <a:srgbClr val="FF0000"/>
                </a:solidFill>
              </a:rPr>
              <a:t>have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err="1"/>
              <a:t>We</a:t>
            </a:r>
            <a:r>
              <a:rPr lang="pt-BR" sz="1800" b="1" dirty="0"/>
              <a:t> </a:t>
            </a:r>
            <a:r>
              <a:rPr lang="pt-BR" sz="1800" b="1" dirty="0" err="1">
                <a:solidFill>
                  <a:schemeClr val="accent3">
                    <a:lumMod val="75000"/>
                  </a:schemeClr>
                </a:solidFill>
              </a:rPr>
              <a:t>don’t</a:t>
            </a:r>
            <a:r>
              <a:rPr lang="pt-BR" sz="1800" b="1" dirty="0"/>
              <a:t> </a:t>
            </a:r>
            <a:r>
              <a:rPr lang="pt-BR" sz="1800" b="1" dirty="0" err="1"/>
              <a:t>have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They </a:t>
            </a:r>
            <a:r>
              <a:rPr lang="pt-BR" sz="1800" b="1" dirty="0" err="1">
                <a:solidFill>
                  <a:schemeClr val="accent3">
                    <a:lumMod val="75000"/>
                  </a:schemeClr>
                </a:solidFill>
              </a:rPr>
              <a:t>don’t</a:t>
            </a:r>
            <a:r>
              <a:rPr lang="pt-BR" sz="1800" b="1" dirty="0"/>
              <a:t> </a:t>
            </a:r>
            <a:r>
              <a:rPr lang="pt-BR" sz="1800" b="1" dirty="0" err="1"/>
              <a:t>have</a:t>
            </a:r>
            <a:r>
              <a:rPr lang="pt-BR" sz="1800" b="1" dirty="0"/>
              <a:t> a book</a:t>
            </a: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7085AA"/>
                </a:solidFill>
                <a:effectLst/>
                <a:uLnTx/>
                <a:uFillTx/>
                <a:latin typeface="Quicksand"/>
                <a:sym typeface="Quicksan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085AA"/>
              </a:solidFill>
              <a:effectLst/>
              <a:uLnTx/>
              <a:uFillTx/>
              <a:latin typeface="Quicksand"/>
              <a:sym typeface="Quicksand"/>
            </a:endParaRPr>
          </a:p>
        </p:txBody>
      </p:sp>
      <p:pic>
        <p:nvPicPr>
          <p:cNvPr id="2050" name="Picture 2" descr="Sabrina Spellman Cosplay - Chilling Adventures of Sabrina - Shot By Artemis">
            <a:extLst>
              <a:ext uri="{FF2B5EF4-FFF2-40B4-BE49-F238E27FC236}">
                <a16:creationId xmlns:a16="http://schemas.microsoft.com/office/drawing/2014/main" id="{9BD22FA0-5889-4FE2-A16B-9E46C24F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7" y="1546797"/>
            <a:ext cx="2563781" cy="34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nhar com ladrão: você sabe o que isso significa?">
            <a:extLst>
              <a:ext uri="{FF2B5EF4-FFF2-40B4-BE49-F238E27FC236}">
                <a16:creationId xmlns:a16="http://schemas.microsoft.com/office/drawing/2014/main" id="{435A6E91-EADC-48E4-98B1-383C122F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860" y="2787163"/>
            <a:ext cx="2563781" cy="14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53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06CD524-33E4-4481-9035-4BFC0D134C87}"/>
              </a:ext>
            </a:extLst>
          </p:cNvPr>
          <p:cNvSpPr/>
          <p:nvPr/>
        </p:nvSpPr>
        <p:spPr>
          <a:xfrm>
            <a:off x="4990641" y="3084723"/>
            <a:ext cx="2071171" cy="1002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392600" y="511407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3"/>
                </a:solidFill>
              </a:rPr>
              <a:t>to be -&gt; interrogative</a:t>
            </a:r>
            <a:endParaRPr sz="6000" dirty="0">
              <a:solidFill>
                <a:schemeClr val="accent3"/>
              </a:solidFill>
            </a:endParaRPr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7085AA"/>
                </a:solidFill>
                <a:effectLst/>
                <a:uLnTx/>
                <a:uFillTx/>
                <a:latin typeface="Quicksand"/>
                <a:sym typeface="Quicksan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085AA"/>
              </a:solidFill>
              <a:effectLst/>
              <a:uLnTx/>
              <a:uFillTx/>
              <a:latin typeface="Quicksand"/>
              <a:sym typeface="Quicksand"/>
            </a:endParaRPr>
          </a:p>
        </p:txBody>
      </p:sp>
      <p:pic>
        <p:nvPicPr>
          <p:cNvPr id="2050" name="Picture 2" descr="Sabrina Spellman Cosplay - Chilling Adventures of Sabrina - Shot By Artemis">
            <a:extLst>
              <a:ext uri="{FF2B5EF4-FFF2-40B4-BE49-F238E27FC236}">
                <a16:creationId xmlns:a16="http://schemas.microsoft.com/office/drawing/2014/main" id="{9BD22FA0-5889-4FE2-A16B-9E46C24F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7" y="1546797"/>
            <a:ext cx="2563781" cy="34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709;p15">
            <a:extLst>
              <a:ext uri="{FF2B5EF4-FFF2-40B4-BE49-F238E27FC236}">
                <a16:creationId xmlns:a16="http://schemas.microsoft.com/office/drawing/2014/main" id="{814248CC-9B24-4584-8428-F419627DB195}"/>
              </a:ext>
            </a:extLst>
          </p:cNvPr>
          <p:cNvSpPr txBox="1">
            <a:spLocks/>
          </p:cNvSpPr>
          <p:nvPr/>
        </p:nvSpPr>
        <p:spPr>
          <a:xfrm>
            <a:off x="5106462" y="2461811"/>
            <a:ext cx="3910699" cy="228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spcBef>
                <a:spcPts val="0"/>
              </a:spcBef>
              <a:buFont typeface="Quicksand"/>
              <a:buNone/>
            </a:pPr>
            <a:r>
              <a:rPr lang="en-US" sz="1800" b="1" kern="0" dirty="0"/>
              <a:t>Am I a witch?</a:t>
            </a:r>
          </a:p>
          <a:p>
            <a:pPr marL="0" indent="0">
              <a:spcBef>
                <a:spcPts val="0"/>
              </a:spcBef>
              <a:buFont typeface="Quicksand"/>
              <a:buNone/>
            </a:pPr>
            <a:r>
              <a:rPr lang="en-US" sz="1800" b="1" kern="0" dirty="0"/>
              <a:t>Are you are a witch?</a:t>
            </a:r>
          </a:p>
          <a:p>
            <a:pPr marL="0" indent="0">
              <a:spcBef>
                <a:spcPts val="0"/>
              </a:spcBef>
              <a:buFont typeface="Quicksand"/>
              <a:buNone/>
            </a:pPr>
            <a:r>
              <a:rPr lang="en-US" sz="1800" b="1" kern="0" dirty="0"/>
              <a:t>Is she a witch </a:t>
            </a:r>
          </a:p>
          <a:p>
            <a:pPr marL="0" indent="0">
              <a:spcBef>
                <a:spcPts val="0"/>
              </a:spcBef>
              <a:buFont typeface="Quicksand"/>
              <a:buNone/>
            </a:pPr>
            <a:r>
              <a:rPr lang="en-US" sz="1800" b="1" kern="0" dirty="0"/>
              <a:t>Is he a witch?</a:t>
            </a:r>
          </a:p>
          <a:p>
            <a:pPr marL="0" indent="0">
              <a:spcBef>
                <a:spcPts val="0"/>
              </a:spcBef>
              <a:buFont typeface="Quicksand"/>
              <a:buNone/>
            </a:pPr>
            <a:r>
              <a:rPr lang="en-US" sz="1800" b="1" kern="0" dirty="0"/>
              <a:t>Is it magical?</a:t>
            </a:r>
          </a:p>
          <a:p>
            <a:pPr marL="0" indent="0">
              <a:spcBef>
                <a:spcPts val="0"/>
              </a:spcBef>
              <a:buFont typeface="Quicksand"/>
              <a:buNone/>
            </a:pPr>
            <a:r>
              <a:rPr lang="en-US" sz="1800" b="1" kern="0" dirty="0"/>
              <a:t>Are we witches</a:t>
            </a:r>
          </a:p>
          <a:p>
            <a:pPr marL="0" indent="0">
              <a:spcBef>
                <a:spcPts val="0"/>
              </a:spcBef>
              <a:buFont typeface="Quicksand"/>
              <a:buNone/>
            </a:pPr>
            <a:r>
              <a:rPr lang="en-US" sz="1800" b="1" kern="0" dirty="0"/>
              <a:t>Are they witches?</a:t>
            </a:r>
          </a:p>
        </p:txBody>
      </p:sp>
    </p:spTree>
    <p:extLst>
      <p:ext uri="{BB962C8B-B14F-4D97-AF65-F5344CB8AC3E}">
        <p14:creationId xmlns:p14="http://schemas.microsoft.com/office/powerpoint/2010/main" val="325585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06CD524-33E4-4481-9035-4BFC0D134C87}"/>
              </a:ext>
            </a:extLst>
          </p:cNvPr>
          <p:cNvSpPr/>
          <p:nvPr/>
        </p:nvSpPr>
        <p:spPr>
          <a:xfrm>
            <a:off x="4990641" y="3084723"/>
            <a:ext cx="2071171" cy="1002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392600" y="511407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3"/>
                </a:solidFill>
              </a:rPr>
              <a:t>to have -&gt; Interrogative</a:t>
            </a:r>
            <a:endParaRPr sz="6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5059656" y="2461811"/>
            <a:ext cx="3910699" cy="22880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accent3">
                    <a:lumMod val="75000"/>
                  </a:schemeClr>
                </a:solidFill>
              </a:rPr>
              <a:t>Do</a:t>
            </a:r>
            <a:r>
              <a:rPr lang="pt-BR" sz="1800" b="1" dirty="0"/>
              <a:t> I </a:t>
            </a:r>
            <a:r>
              <a:rPr lang="pt-BR" sz="1800" b="1" dirty="0" err="1"/>
              <a:t>have</a:t>
            </a:r>
            <a:r>
              <a:rPr lang="pt-BR" sz="1800" b="1" dirty="0"/>
              <a:t> a book?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accent3">
                    <a:lumMod val="75000"/>
                  </a:schemeClr>
                </a:solidFill>
              </a:rPr>
              <a:t>Do</a:t>
            </a:r>
            <a:r>
              <a:rPr lang="pt-BR" sz="1800" b="1" dirty="0"/>
              <a:t> </a:t>
            </a:r>
            <a:r>
              <a:rPr lang="pt-BR" sz="1800" b="1" dirty="0" err="1"/>
              <a:t>You</a:t>
            </a:r>
            <a:r>
              <a:rPr lang="pt-BR" sz="1800" b="1" dirty="0"/>
              <a:t> </a:t>
            </a:r>
            <a:r>
              <a:rPr lang="pt-BR" sz="1800" b="1" dirty="0" err="1"/>
              <a:t>have</a:t>
            </a:r>
            <a:r>
              <a:rPr lang="pt-BR" sz="1800" b="1" dirty="0"/>
              <a:t> a book?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accent3">
                    <a:lumMod val="75000"/>
                  </a:schemeClr>
                </a:solidFill>
              </a:rPr>
              <a:t>Does </a:t>
            </a:r>
            <a:r>
              <a:rPr lang="pt-BR" sz="1800" b="1" dirty="0"/>
              <a:t>She </a:t>
            </a:r>
            <a:r>
              <a:rPr lang="pt-BR" sz="1800" b="1" dirty="0" err="1">
                <a:solidFill>
                  <a:srgbClr val="FF0000"/>
                </a:solidFill>
              </a:rPr>
              <a:t>have</a:t>
            </a:r>
            <a:r>
              <a:rPr lang="pt-BR" sz="1800" b="1" dirty="0"/>
              <a:t> a book?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accent3">
                    <a:lumMod val="75000"/>
                  </a:schemeClr>
                </a:solidFill>
              </a:rPr>
              <a:t>Does </a:t>
            </a:r>
            <a:r>
              <a:rPr lang="pt-BR" sz="1800" b="1" dirty="0"/>
              <a:t>He </a:t>
            </a:r>
            <a:r>
              <a:rPr lang="pt-BR" sz="1800" b="1" dirty="0" err="1">
                <a:solidFill>
                  <a:srgbClr val="FF0000"/>
                </a:solidFill>
              </a:rPr>
              <a:t>have</a:t>
            </a:r>
            <a:r>
              <a:rPr lang="pt-BR" sz="1800" b="1" dirty="0"/>
              <a:t> a book?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accent3">
                    <a:lumMod val="75000"/>
                  </a:schemeClr>
                </a:solidFill>
              </a:rPr>
              <a:t>Does </a:t>
            </a:r>
            <a:r>
              <a:rPr lang="pt-BR" sz="1800" b="1" dirty="0"/>
              <a:t>It </a:t>
            </a:r>
            <a:r>
              <a:rPr lang="pt-BR" sz="1800" b="1" dirty="0" err="1">
                <a:solidFill>
                  <a:srgbClr val="FF0000"/>
                </a:solidFill>
              </a:rPr>
              <a:t>have</a:t>
            </a:r>
            <a:r>
              <a:rPr lang="pt-BR" sz="1800" b="1" dirty="0"/>
              <a:t> a book?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accent3">
                    <a:lumMod val="75000"/>
                  </a:schemeClr>
                </a:solidFill>
              </a:rPr>
              <a:t>Do </a:t>
            </a:r>
            <a:r>
              <a:rPr lang="pt-BR" sz="1800" b="1" dirty="0" err="1"/>
              <a:t>We</a:t>
            </a:r>
            <a:r>
              <a:rPr lang="pt-BR" sz="1800" b="1" dirty="0"/>
              <a:t> </a:t>
            </a:r>
            <a:r>
              <a:rPr lang="pt-BR" sz="1800" b="1" dirty="0" err="1"/>
              <a:t>have</a:t>
            </a:r>
            <a:r>
              <a:rPr lang="pt-BR" sz="1800" b="1" dirty="0"/>
              <a:t> a book?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accent3">
                    <a:lumMod val="75000"/>
                  </a:schemeClr>
                </a:solidFill>
              </a:rPr>
              <a:t>Do </a:t>
            </a:r>
            <a:r>
              <a:rPr lang="pt-BR" sz="1800" b="1" dirty="0"/>
              <a:t>They </a:t>
            </a:r>
            <a:r>
              <a:rPr lang="pt-BR" sz="1800" b="1" dirty="0" err="1"/>
              <a:t>have</a:t>
            </a:r>
            <a:r>
              <a:rPr lang="pt-BR" sz="1800" b="1" dirty="0"/>
              <a:t> a book?</a:t>
            </a: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7085AA"/>
                </a:solidFill>
                <a:effectLst/>
                <a:uLnTx/>
                <a:uFillTx/>
                <a:latin typeface="Quicksand"/>
                <a:sym typeface="Quicksan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085AA"/>
              </a:solidFill>
              <a:effectLst/>
              <a:uLnTx/>
              <a:uFillTx/>
              <a:latin typeface="Quicksand"/>
              <a:sym typeface="Quicksand"/>
            </a:endParaRPr>
          </a:p>
        </p:txBody>
      </p:sp>
      <p:pic>
        <p:nvPicPr>
          <p:cNvPr id="2050" name="Picture 2" descr="Sabrina Spellman Cosplay - Chilling Adventures of Sabrina - Shot By Artemis">
            <a:extLst>
              <a:ext uri="{FF2B5EF4-FFF2-40B4-BE49-F238E27FC236}">
                <a16:creationId xmlns:a16="http://schemas.microsoft.com/office/drawing/2014/main" id="{9BD22FA0-5889-4FE2-A16B-9E46C24F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7" y="1546797"/>
            <a:ext cx="2563781" cy="34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nhar com ladrão: você sabe o que isso significa?">
            <a:extLst>
              <a:ext uri="{FF2B5EF4-FFF2-40B4-BE49-F238E27FC236}">
                <a16:creationId xmlns:a16="http://schemas.microsoft.com/office/drawing/2014/main" id="{435A6E91-EADC-48E4-98B1-383C122F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860" y="2787163"/>
            <a:ext cx="2563781" cy="14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06CD524-33E4-4481-9035-4BFC0D134C87}"/>
              </a:ext>
            </a:extLst>
          </p:cNvPr>
          <p:cNvSpPr/>
          <p:nvPr/>
        </p:nvSpPr>
        <p:spPr>
          <a:xfrm>
            <a:off x="4990641" y="3084723"/>
            <a:ext cx="2071171" cy="12872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392600" y="511407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3"/>
                </a:solidFill>
              </a:rPr>
              <a:t>Verbos auxiliares</a:t>
            </a:r>
            <a:endParaRPr sz="6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5059656" y="2461811"/>
            <a:ext cx="3910699" cy="18381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accent3">
                    <a:lumMod val="75000"/>
                  </a:schemeClr>
                </a:solidFill>
              </a:rPr>
              <a:t>Não precisam de “do”.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err="1">
                <a:solidFill>
                  <a:schemeClr val="accent3">
                    <a:lumMod val="75000"/>
                  </a:schemeClr>
                </a:solidFill>
              </a:rPr>
              <a:t>Would</a:t>
            </a:r>
            <a:endParaRPr lang="pt-BR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err="1">
                <a:solidFill>
                  <a:schemeClr val="accent3">
                    <a:lumMod val="75000"/>
                  </a:schemeClr>
                </a:solidFill>
              </a:rPr>
              <a:t>Can</a:t>
            </a:r>
            <a:endParaRPr lang="pt-BR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err="1">
                <a:solidFill>
                  <a:schemeClr val="accent3">
                    <a:lumMod val="75000"/>
                  </a:schemeClr>
                </a:solidFill>
              </a:rPr>
              <a:t>Could</a:t>
            </a:r>
            <a:endParaRPr lang="pt-BR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accent3">
                    <a:lumMod val="75000"/>
                  </a:schemeClr>
                </a:solidFill>
              </a:rPr>
              <a:t>May</a:t>
            </a: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7085AA"/>
                </a:solidFill>
                <a:effectLst/>
                <a:uLnTx/>
                <a:uFillTx/>
                <a:latin typeface="Quicksand"/>
                <a:sym typeface="Quicksan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085AA"/>
              </a:solidFill>
              <a:effectLst/>
              <a:uLnTx/>
              <a:uFillTx/>
              <a:latin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630994107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9294</TotalTime>
  <Words>1154</Words>
  <Application>Microsoft Office PowerPoint</Application>
  <PresentationFormat>Apresentação na tela (16:9)</PresentationFormat>
  <Paragraphs>283</Paragraphs>
  <Slides>56</Slides>
  <Notes>40</Notes>
  <HiddenSlides>0</HiddenSlides>
  <MMClips>2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56</vt:i4>
      </vt:variant>
    </vt:vector>
  </HeadingPairs>
  <TitlesOfParts>
    <vt:vector size="69" baseType="lpstr">
      <vt:lpstr>Amatic SC</vt:lpstr>
      <vt:lpstr>Arial</vt:lpstr>
      <vt:lpstr>Aurora</vt:lpstr>
      <vt:lpstr>Calibri</vt:lpstr>
      <vt:lpstr>Georgia</vt:lpstr>
      <vt:lpstr>Poppins</vt:lpstr>
      <vt:lpstr>Poppins Light</vt:lpstr>
      <vt:lpstr>Quicksand</vt:lpstr>
      <vt:lpstr>Short Stack</vt:lpstr>
      <vt:lpstr>Trebuchet MS</vt:lpstr>
      <vt:lpstr>Slipstream</vt:lpstr>
      <vt:lpstr>Cymbeline template</vt:lpstr>
      <vt:lpstr>Knight template</vt:lpstr>
      <vt:lpstr>Aula de inglês</vt:lpstr>
      <vt:lpstr>Aula de inglês</vt:lpstr>
      <vt:lpstr>to be -&gt; affirmative</vt:lpstr>
      <vt:lpstr>to have -&gt; affirmative</vt:lpstr>
      <vt:lpstr>to be -&gt; Negative</vt:lpstr>
      <vt:lpstr>to have -&gt; Negative</vt:lpstr>
      <vt:lpstr>to be -&gt; interrogative</vt:lpstr>
      <vt:lpstr>to have -&gt; Interrogative</vt:lpstr>
      <vt:lpstr>Verbos auxiliares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Aula 2 de inglês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</dc:title>
  <dc:creator>topway</dc:creator>
  <cp:lastModifiedBy>Ânderson Martins Pereira</cp:lastModifiedBy>
  <cp:revision>609</cp:revision>
  <dcterms:created xsi:type="dcterms:W3CDTF">2013-03-04T12:00:55Z</dcterms:created>
  <dcterms:modified xsi:type="dcterms:W3CDTF">2026-04-21T13:38:08Z</dcterms:modified>
</cp:coreProperties>
</file>