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1" r:id="rId1"/>
  </p:sldMasterIdLst>
  <p:notesMasterIdLst>
    <p:notesMasterId r:id="rId12"/>
  </p:notesMasterIdLst>
  <p:sldIdLst>
    <p:sldId id="257" r:id="rId2"/>
    <p:sldId id="256" r:id="rId3"/>
    <p:sldId id="258" r:id="rId4"/>
    <p:sldId id="262" r:id="rId5"/>
    <p:sldId id="263" r:id="rId6"/>
    <p:sldId id="259" r:id="rId7"/>
    <p:sldId id="264" r:id="rId8"/>
    <p:sldId id="260" r:id="rId9"/>
    <p:sldId id="261" r:id="rId10"/>
    <p:sldId id="265" r:id="rId11"/>
  </p:sldIdLst>
  <p:sldSz cx="14630400" cy="8229600"/>
  <p:notesSz cx="8229600" cy="14630400"/>
  <p:embeddedFontLst>
    <p:embeddedFont>
      <p:font typeface="Bitter Mediu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</p:embeddedFont>
    <p:embeddedFont>
      <p:font typeface="Roboto Condensed" panose="020B0604020202020204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52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456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4233" y="5223053"/>
            <a:ext cx="8161934" cy="148787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2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379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83734" y="1124712"/>
            <a:ext cx="1558330" cy="59801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77364" y="1124712"/>
            <a:ext cx="7438187" cy="5980176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674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3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4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9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431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32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528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92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6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4093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68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920240" y="2864093"/>
            <a:ext cx="10789920" cy="197510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456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4233" y="5222958"/>
            <a:ext cx="8161934" cy="151809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75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295" y="3165653"/>
            <a:ext cx="5126125" cy="372237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5979" y="3165653"/>
            <a:ext cx="5124296" cy="372237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202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0123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0123" y="3771900"/>
            <a:ext cx="5124298" cy="311613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05979" y="3771900"/>
            <a:ext cx="5104181" cy="311613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05979" y="2776120"/>
            <a:ext cx="5124298" cy="84490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280" b="0" cap="all" spc="12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223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479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494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65607" y="2692594"/>
            <a:ext cx="5383987" cy="136979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3296" y="965607"/>
            <a:ext cx="5779008" cy="6298387"/>
          </a:xfrm>
        </p:spPr>
        <p:txBody>
          <a:bodyPr>
            <a:normAutofit/>
          </a:bodyPr>
          <a:lstStyle>
            <a:lvl1pPr>
              <a:defRPr sz="2280">
                <a:solidFill>
                  <a:schemeClr val="tx1"/>
                </a:solidFill>
              </a:defRPr>
            </a:lvl1pPr>
            <a:lvl2pPr>
              <a:defRPr sz="1920">
                <a:solidFill>
                  <a:schemeClr val="tx1"/>
                </a:solidFill>
              </a:defRPr>
            </a:lvl2pPr>
            <a:lvl3pPr>
              <a:defRPr sz="1920">
                <a:solidFill>
                  <a:schemeClr val="tx1"/>
                </a:solidFill>
              </a:defRPr>
            </a:lvl3pPr>
            <a:lvl4pPr>
              <a:defRPr sz="1920">
                <a:solidFill>
                  <a:schemeClr val="tx1"/>
                </a:solidFill>
              </a:defRPr>
            </a:lvl4pPr>
            <a:lvl5pPr>
              <a:defRPr sz="1920">
                <a:solidFill>
                  <a:schemeClr val="tx1"/>
                </a:solidFill>
              </a:defRPr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121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731519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970227" y="2692594"/>
            <a:ext cx="5393998" cy="136156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64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15200" y="0"/>
            <a:ext cx="7322516" cy="82296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84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8682" y="4259902"/>
            <a:ext cx="4553712" cy="263284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965607" y="7483450"/>
            <a:ext cx="6149756" cy="384048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521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677363" y="1157630"/>
            <a:ext cx="9275674" cy="14264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7363" y="3165653"/>
            <a:ext cx="9275674" cy="372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5715" y="7486579"/>
            <a:ext cx="3304495" cy="388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1" y="7483450"/>
            <a:ext cx="7081427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0706" y="7461504"/>
            <a:ext cx="438912" cy="438912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32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9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3360" kern="1200" cap="all" spc="24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1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4864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2296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9728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37160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7543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1781176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59330" indent="-274320" algn="l" defTabSz="109728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9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413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2752970"/>
            <a:ext cx="4366736" cy="545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APRESENTAÇÃO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821576" y="3652951"/>
            <a:ext cx="13102114" cy="3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6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Oficina</a:t>
            </a:r>
            <a:r>
              <a:rPr lang="en-US" sz="36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Pedagógica</a:t>
            </a:r>
            <a:r>
              <a:rPr lang="en-US" sz="36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: Aprendizagem </a:t>
            </a:r>
            <a:r>
              <a:rPr lang="en-US" sz="36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Autônoma</a:t>
            </a:r>
            <a:r>
              <a:rPr lang="en-US" sz="36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Pós-Graduação</a:t>
            </a:r>
            <a:endParaRPr lang="en-US" sz="3600" dirty="0"/>
          </a:p>
          <a:p>
            <a:pPr>
              <a:lnSpc>
                <a:spcPts val="2750"/>
              </a:lnSpc>
            </a:pPr>
            <a:endParaRPr lang="en-US" sz="3600" dirty="0"/>
          </a:p>
          <a:p>
            <a:pPr marL="0" indent="0" algn="l">
              <a:lnSpc>
                <a:spcPts val="2750"/>
              </a:lnSpc>
              <a:buNone/>
            </a:pP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719210" y="4519795"/>
            <a:ext cx="4221837" cy="3241453"/>
          </a:xfrm>
          <a:prstGeom prst="roundRect">
            <a:avLst>
              <a:gd name="adj" fmla="val 1157"/>
            </a:avLst>
          </a:prstGeom>
          <a:solidFill>
            <a:srgbClr val="D8D9D2"/>
          </a:solidFill>
          <a:ln/>
        </p:spPr>
      </p:sp>
      <p:sp>
        <p:nvSpPr>
          <p:cNvPr id="6" name="Shape 3"/>
          <p:cNvSpPr/>
          <p:nvPr/>
        </p:nvSpPr>
        <p:spPr>
          <a:xfrm>
            <a:off x="982385" y="4798338"/>
            <a:ext cx="654963" cy="654963"/>
          </a:xfrm>
          <a:prstGeom prst="roundRect">
            <a:avLst>
              <a:gd name="adj" fmla="val 13959698"/>
            </a:avLst>
          </a:prstGeom>
          <a:solidFill>
            <a:srgbClr val="C8CAC1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397" y="4974993"/>
            <a:ext cx="294680" cy="2946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91521" y="4882089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AUTORES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1054834" y="5573260"/>
            <a:ext cx="3785354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Becky Tam </a:t>
            </a:r>
            <a:r>
              <a:rPr lang="en-US" sz="20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Leão</a:t>
            </a:r>
            <a:endParaRPr lang="en-US" sz="2000" dirty="0">
              <a:solidFill>
                <a:srgbClr val="000000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Jhonata</a:t>
            </a:r>
            <a:r>
              <a:rPr lang="en-US" sz="2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Klark Souza Pimentel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Laurena Maria Moraes da Costa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Natália Almeida Evangelista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5147793" y="4537477"/>
            <a:ext cx="4221837" cy="3223771"/>
          </a:xfrm>
          <a:prstGeom prst="roundRect">
            <a:avLst>
              <a:gd name="adj" fmla="val 1157"/>
            </a:avLst>
          </a:prstGeom>
          <a:solidFill>
            <a:srgbClr val="D8D9D2"/>
          </a:solidFill>
          <a:ln/>
        </p:spPr>
      </p:sp>
      <p:sp>
        <p:nvSpPr>
          <p:cNvPr id="11" name="Shape 7"/>
          <p:cNvSpPr/>
          <p:nvPr/>
        </p:nvSpPr>
        <p:spPr>
          <a:xfrm>
            <a:off x="5428288" y="4886268"/>
            <a:ext cx="654963" cy="654963"/>
          </a:xfrm>
          <a:prstGeom prst="roundRect">
            <a:avLst>
              <a:gd name="adj" fmla="val 13959698"/>
            </a:avLst>
          </a:prstGeom>
          <a:solidFill>
            <a:srgbClr val="C8CAC1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8430" y="5066290"/>
            <a:ext cx="294680" cy="2946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392991" y="495177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INSTITUIÇÃO</a:t>
            </a:r>
            <a:endParaRPr lang="en-US" sz="2100" dirty="0"/>
          </a:p>
        </p:txBody>
      </p:sp>
      <p:sp>
        <p:nvSpPr>
          <p:cNvPr id="15" name="Shape 10"/>
          <p:cNvSpPr/>
          <p:nvPr/>
        </p:nvSpPr>
        <p:spPr>
          <a:xfrm>
            <a:off x="9644300" y="4537477"/>
            <a:ext cx="4221837" cy="3223771"/>
          </a:xfrm>
          <a:prstGeom prst="roundRect">
            <a:avLst>
              <a:gd name="adj" fmla="val 1157"/>
            </a:avLst>
          </a:prstGeom>
          <a:solidFill>
            <a:srgbClr val="D8D9D2"/>
          </a:solidFill>
          <a:ln/>
        </p:spPr>
      </p:sp>
      <p:sp>
        <p:nvSpPr>
          <p:cNvPr id="16" name="Shape 11"/>
          <p:cNvSpPr/>
          <p:nvPr/>
        </p:nvSpPr>
        <p:spPr>
          <a:xfrm>
            <a:off x="9862542" y="4818560"/>
            <a:ext cx="654963" cy="654963"/>
          </a:xfrm>
          <a:prstGeom prst="roundRect">
            <a:avLst>
              <a:gd name="adj" fmla="val 13959698"/>
            </a:avLst>
          </a:prstGeom>
          <a:solidFill>
            <a:srgbClr val="C8CAC1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2684" y="4998582"/>
            <a:ext cx="294680" cy="2946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921702" y="565538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pt-BR" sz="2400" dirty="0"/>
              <a:t>Justificativa/Motivação </a:t>
            </a:r>
          </a:p>
          <a:p>
            <a:pPr>
              <a:lnSpc>
                <a:spcPts val="2650"/>
              </a:lnSpc>
            </a:pPr>
            <a:r>
              <a:rPr lang="pt-BR" sz="2400" dirty="0"/>
              <a:t>Objetivos </a:t>
            </a:r>
          </a:p>
          <a:p>
            <a:pPr>
              <a:lnSpc>
                <a:spcPts val="2650"/>
              </a:lnSpc>
            </a:pPr>
            <a:r>
              <a:rPr lang="pt-BR" sz="2400" dirty="0"/>
              <a:t>Descrição do recurso </a:t>
            </a:r>
          </a:p>
          <a:p>
            <a:pPr>
              <a:lnSpc>
                <a:spcPts val="2650"/>
              </a:lnSpc>
            </a:pPr>
            <a:r>
              <a:rPr lang="pt-BR" sz="2400" dirty="0"/>
              <a:t>Considerações finais </a:t>
            </a:r>
          </a:p>
          <a:p>
            <a:pPr>
              <a:lnSpc>
                <a:spcPts val="2650"/>
              </a:lnSpc>
            </a:pPr>
            <a:r>
              <a:rPr lang="pt-BR" sz="2400" dirty="0"/>
              <a:t>Referências 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9862542" y="6362105"/>
            <a:ext cx="3785354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1700" dirty="0"/>
          </a:p>
        </p:txBody>
      </p:sp>
      <p:pic>
        <p:nvPicPr>
          <p:cNvPr id="2050" name="Picture 2" descr="C:\Users\becky.tam\AppData\Local\Microsoft\Windows\INetCache\Content.MSO\35F81FBF.tmp">
            <a:extLst>
              <a:ext uri="{FF2B5EF4-FFF2-40B4-BE49-F238E27FC236}">
                <a16:creationId xmlns:a16="http://schemas.microsoft.com/office/drawing/2014/main" id="{99A23B68-689A-469B-8AE8-5D952931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85" y="5513442"/>
            <a:ext cx="869052" cy="9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7CF4609-4181-4E42-A96F-D789B8F8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02" y="6787919"/>
            <a:ext cx="12287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becky.tam\AppData\Local\Microsoft\Windows\INetCache\Content.MSO\E716FF25.tmp">
            <a:extLst>
              <a:ext uri="{FF2B5EF4-FFF2-40B4-BE49-F238E27FC236}">
                <a16:creationId xmlns:a16="http://schemas.microsoft.com/office/drawing/2014/main" id="{296F1139-65B9-432F-AD59-3D324905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47" y="6868881"/>
            <a:ext cx="11334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8">
            <a:extLst>
              <a:ext uri="{FF2B5EF4-FFF2-40B4-BE49-F238E27FC236}">
                <a16:creationId xmlns:a16="http://schemas.microsoft.com/office/drawing/2014/main" id="{8A5B6028-4CFE-4591-A647-280F9B72AF84}"/>
              </a:ext>
            </a:extLst>
          </p:cNvPr>
          <p:cNvSpPr/>
          <p:nvPr/>
        </p:nvSpPr>
        <p:spPr>
          <a:xfrm>
            <a:off x="10865388" y="4996260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SUMÁRIO</a:t>
            </a:r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6294" y="333738"/>
            <a:ext cx="78799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CONSIDERAÇÕES FINAIS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26294" y="128242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"Quem és tu, maninho?" é uma inovação pedagógica que humaniza as relações educativas e fortalece o sentimento de pertencimento, transformando a sala de aula em um laboratório de experiências narrativas.</a:t>
            </a:r>
            <a:endParaRPr lang="en-US" sz="2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72" y="2696135"/>
            <a:ext cx="2152055" cy="8079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77016" y="297585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4427341" y="3017342"/>
            <a:ext cx="24095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b="1" dirty="0">
                <a:solidFill>
                  <a:srgbClr val="55575A"/>
                </a:solidFill>
                <a:latin typeface="Arial" panose="020B0604020202020204" pitchFamily="34" charset="0"/>
                <a:ea typeface="Hubot Sans Bold" pitchFamily="34" charset="-122"/>
                <a:cs typeface="Arial" panose="020B0604020202020204" pitchFamily="34" charset="0"/>
              </a:rPr>
              <a:t>HUMANIZAÇÃO -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Importância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práticas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pedagógicas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que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acolham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humanizem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as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relações</a:t>
            </a:r>
            <a:r>
              <a:rPr lang="en-US" sz="16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educativas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05" y="3548665"/>
            <a:ext cx="4304109" cy="8079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177015" y="368050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5113939" y="3695240"/>
            <a:ext cx="16552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b="1" dirty="0">
                <a:solidFill>
                  <a:srgbClr val="55575A"/>
                </a:solidFill>
                <a:latin typeface="Arial" panose="020B0604020202020204" pitchFamily="34" charset="0"/>
                <a:ea typeface="Hubot Sans Bold" pitchFamily="34" charset="-122"/>
                <a:cs typeface="Arial" panose="020B0604020202020204" pitchFamily="34" charset="0"/>
              </a:rPr>
              <a:t>APLICABILIDADE </a:t>
            </a:r>
            <a:r>
              <a:rPr lang="en-US" sz="1400" b="1" dirty="0">
                <a:solidFill>
                  <a:srgbClr val="55575A"/>
                </a:solidFill>
                <a:latin typeface="Arial" panose="020B0604020202020204" pitchFamily="34" charset="0"/>
                <a:ea typeface="Hubot Sans Bold" pitchFamily="34" charset="-122"/>
                <a:cs typeface="Arial" panose="020B0604020202020204" pitchFamily="34" charset="0"/>
              </a:rPr>
              <a:t>- 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Ferramenta de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baixo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custo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que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gera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ambiente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aprendizagem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seguro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estimulante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6" y="4429839"/>
            <a:ext cx="6456164" cy="8079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153084" y="452566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9"/>
          <p:cNvSpPr/>
          <p:nvPr/>
        </p:nvSpPr>
        <p:spPr>
          <a:xfrm>
            <a:off x="6016847" y="4507315"/>
            <a:ext cx="22270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b="1" dirty="0">
                <a:solidFill>
                  <a:srgbClr val="55575A"/>
                </a:solidFill>
                <a:latin typeface="Arial" panose="020B0604020202020204" pitchFamily="34" charset="0"/>
                <a:ea typeface="Hubot Sans Bold" pitchFamily="34" charset="-122"/>
                <a:cs typeface="Arial" panose="020B0604020202020204" pitchFamily="34" charset="0"/>
              </a:rPr>
              <a:t>INOVAÇÃO</a:t>
            </a:r>
            <a:r>
              <a:rPr lang="en-US" sz="1400" b="1" dirty="0">
                <a:solidFill>
                  <a:srgbClr val="55575A"/>
                </a:solidFill>
                <a:latin typeface="Arial" panose="020B0604020202020204" pitchFamily="34" charset="0"/>
                <a:ea typeface="Hubot Sans Bold" pitchFamily="34" charset="-122"/>
                <a:cs typeface="Arial" panose="020B0604020202020204" pitchFamily="34" charset="0"/>
              </a:rPr>
              <a:t> -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Transforma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sala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aula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laboratório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experiências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narrativas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unindo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teoria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prática</a:t>
            </a:r>
            <a:r>
              <a:rPr lang="en-US" sz="1400" dirty="0">
                <a:solidFill>
                  <a:srgbClr val="2B2E3C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32094" y="67589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Aprender é um processo que envolve interação, confiança e sentido, indo além da simples transmissão de conteúdos.</a:t>
            </a:r>
            <a:endParaRPr lang="en-US" sz="23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A41836E-C3AE-48E0-B5D7-6551E73AB141}"/>
              </a:ext>
            </a:extLst>
          </p:cNvPr>
          <p:cNvSpPr/>
          <p:nvPr/>
        </p:nvSpPr>
        <p:spPr>
          <a:xfrm>
            <a:off x="732094" y="5785667"/>
            <a:ext cx="13137021" cy="377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b="1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Diagnóstico</a:t>
            </a:r>
            <a:r>
              <a:rPr lang="en-US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b="1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Pedagógico</a:t>
            </a:r>
            <a:r>
              <a:rPr lang="en-US" b="1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- 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Auxilia o professor no </a:t>
            </a:r>
            <a:r>
              <a:rPr lang="en-US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planejamento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estratégias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coerentes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com o </a:t>
            </a:r>
            <a:r>
              <a:rPr lang="en-US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perfil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turma</a:t>
            </a: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72799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QUEM ÉS TU, MANINHO?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Jogo de cartas como recurso pedagógico de acolhimento e aprendizagem no ensino superior.</a:t>
            </a:r>
            <a:endParaRPr lang="en-US" sz="3600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00779B9-2077-4B4F-9D97-52D184E04869}"/>
              </a:ext>
            </a:extLst>
          </p:cNvPr>
          <p:cNvSpPr/>
          <p:nvPr/>
        </p:nvSpPr>
        <p:spPr>
          <a:xfrm>
            <a:off x="12812358" y="7734748"/>
            <a:ext cx="1818042" cy="494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973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JUSTIFICATIVA: O PRIMEIRO DIA DE AULA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4774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primeiro dia de aula no ensino superior é crucial para estabelecer relações pedagógicas e um ambiente de aprendizagem favorável. Práticas formais podem gerar distanciamento e insegurança.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93790" y="382131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E8E8E3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63310" y="3821311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7" name="Text 4"/>
          <p:cNvSpPr/>
          <p:nvPr/>
        </p:nvSpPr>
        <p:spPr>
          <a:xfrm>
            <a:off x="1142524" y="40786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DESAFIO</a:t>
            </a:r>
            <a:endParaRPr lang="en-US" sz="3600" dirty="0"/>
          </a:p>
        </p:txBody>
      </p:sp>
      <p:sp>
        <p:nvSpPr>
          <p:cNvPr id="8" name="Text 5"/>
          <p:cNvSpPr/>
          <p:nvPr/>
        </p:nvSpPr>
        <p:spPr>
          <a:xfrm>
            <a:off x="1142524" y="4569023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Superar a formalidade inicial e promover o acolhimento e a participação discente.</a:t>
            </a:r>
            <a:endParaRPr lang="en-US" sz="2800" dirty="0"/>
          </a:p>
        </p:txBody>
      </p:sp>
      <p:sp>
        <p:nvSpPr>
          <p:cNvPr id="9" name="Shape 6"/>
          <p:cNvSpPr/>
          <p:nvPr/>
        </p:nvSpPr>
        <p:spPr>
          <a:xfrm>
            <a:off x="793790" y="5778937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E8E8E3"/>
          </a:solidFill>
          <a:ln w="30480">
            <a:solidFill>
              <a:srgbClr val="C8CAC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3310" y="5778937"/>
            <a:ext cx="121920" cy="1730812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11" name="Text 8"/>
          <p:cNvSpPr/>
          <p:nvPr/>
        </p:nvSpPr>
        <p:spPr>
          <a:xfrm>
            <a:off x="1142524" y="6036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SOLUÇÃO</a:t>
            </a:r>
            <a:endParaRPr lang="en-US" sz="3600" dirty="0"/>
          </a:p>
        </p:txBody>
      </p:sp>
      <p:sp>
        <p:nvSpPr>
          <p:cNvPr id="12" name="Text 9"/>
          <p:cNvSpPr/>
          <p:nvPr/>
        </p:nvSpPr>
        <p:spPr>
          <a:xfrm>
            <a:off x="1142524" y="6526649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jogo "Quem és tu, maninho?" como estratégia pedagógica de acolhimento e diagnóstico inicial.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03409"/>
            <a:ext cx="6245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OBJETIVOS DO JOGO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5701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Promover espontaneidade, descontração e dinamismo, aproximando a metodologia de ensino da realidade do discente e criando um espaço de confiança.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0589" y="3383732"/>
            <a:ext cx="340162" cy="3401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3766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METACOGNIÇÃO</a:t>
            </a:r>
            <a:endParaRPr lang="en-US" sz="3200" dirty="0"/>
          </a:p>
        </p:txBody>
      </p:sp>
      <p:sp>
        <p:nvSpPr>
          <p:cNvPr id="7" name="Text 3"/>
          <p:cNvSpPr/>
          <p:nvPr/>
        </p:nvSpPr>
        <p:spPr>
          <a:xfrm>
            <a:off x="7017304" y="380378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Estimular a reflexão sobre como o aluno aprende, especialmente através da categoria "Jeito de </a:t>
            </a:r>
            <a:r>
              <a:rPr lang="en-US" sz="28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aprender</a:t>
            </a: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“(</a:t>
            </a:r>
            <a:r>
              <a:rPr lang="en-US" sz="28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Estilo</a:t>
            </a: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de aprendizagem).</a:t>
            </a:r>
            <a:endParaRPr lang="en-US" sz="28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200" y="5684314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017306" y="5677289"/>
            <a:ext cx="29402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AUTORREGULAÇÃO</a:t>
            </a:r>
            <a:endParaRPr lang="en-US" sz="3200" dirty="0"/>
          </a:p>
        </p:txBody>
      </p:sp>
      <p:sp>
        <p:nvSpPr>
          <p:cNvPr id="10" name="Text 5"/>
          <p:cNvSpPr/>
          <p:nvPr/>
        </p:nvSpPr>
        <p:spPr>
          <a:xfrm>
            <a:off x="7017304" y="605399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Fortalecer a compreensão de que autonomia é interagir com o grupo para superar desafios e identificar pares com habilidades complementares.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75723" y="644168"/>
            <a:ext cx="5747980" cy="52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DESCRIÇÃO DO RECURSO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975723" y="1485613"/>
            <a:ext cx="12396493" cy="1309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"Quem és tu, maninho?" é um jogo de cartas </a:t>
            </a:r>
            <a:r>
              <a:rPr lang="en-US" sz="4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pedagógico</a:t>
            </a: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</a:p>
          <a:p>
            <a:pPr marL="0" indent="0" algn="l">
              <a:lnSpc>
                <a:spcPts val="2100"/>
              </a:lnSpc>
              <a:buNone/>
            </a:pPr>
            <a:endParaRPr lang="en-US" sz="4000" dirty="0">
              <a:solidFill>
                <a:srgbClr val="55575A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com 84 cartas, </a:t>
            </a:r>
            <a:r>
              <a:rPr lang="en-US" sz="4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dividido</a:t>
            </a: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em quatro categorias, para </a:t>
            </a:r>
            <a:r>
              <a:rPr lang="en-US" sz="4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uso</a:t>
            </a: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no</a:t>
            </a:r>
          </a:p>
          <a:p>
            <a:pPr marL="0" indent="0" algn="l">
              <a:lnSpc>
                <a:spcPts val="2100"/>
              </a:lnSpc>
              <a:buNone/>
            </a:pPr>
            <a:endParaRPr lang="en-US" sz="4000" dirty="0">
              <a:solidFill>
                <a:srgbClr val="55575A"/>
              </a:solidFill>
              <a:latin typeface="Roboto Condensed" pitchFamily="34" charset="0"/>
              <a:ea typeface="Roboto Condensed" pitchFamily="34" charset="-122"/>
              <a:cs typeface="Roboto Condensed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primeiro </a:t>
            </a:r>
            <a:r>
              <a:rPr lang="en-US" sz="4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dia</a:t>
            </a:r>
            <a:r>
              <a:rPr lang="en-US" sz="4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de aula.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5998550" y="3301497"/>
            <a:ext cx="468121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</a:rPr>
              <a:t>COM 21 CARTAS EM CADA CATEGORIA</a:t>
            </a:r>
            <a:r>
              <a:rPr lang="en-US" sz="36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: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6233009" y="4077764"/>
            <a:ext cx="513349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3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Personalidade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6233010" y="4780895"/>
            <a:ext cx="513349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3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Qualidades e Habilidades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6233007" y="5565296"/>
            <a:ext cx="513349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3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Dificuldades e Desafios</a:t>
            </a:r>
            <a:endParaRPr lang="en-US" sz="3600" dirty="0"/>
          </a:p>
        </p:txBody>
      </p:sp>
      <p:sp>
        <p:nvSpPr>
          <p:cNvPr id="8" name="Text 6"/>
          <p:cNvSpPr/>
          <p:nvPr/>
        </p:nvSpPr>
        <p:spPr>
          <a:xfrm>
            <a:off x="6233008" y="6285898"/>
            <a:ext cx="513349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36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Jeito de Aprender</a:t>
            </a:r>
            <a:endParaRPr lang="en-US" sz="3600" dirty="0"/>
          </a:p>
        </p:txBody>
      </p:sp>
      <p:sp>
        <p:nvSpPr>
          <p:cNvPr id="10" name="Text 7"/>
          <p:cNvSpPr/>
          <p:nvPr/>
        </p:nvSpPr>
        <p:spPr>
          <a:xfrm>
            <a:off x="6128175" y="6838464"/>
            <a:ext cx="8114950" cy="650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Cada carta possui uma frase curta em linguagem popular paraense, permitindo </a:t>
            </a:r>
          </a:p>
          <a:p>
            <a:pPr>
              <a:lnSpc>
                <a:spcPts val="2100"/>
              </a:lnSpc>
            </a:pP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ao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aluno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escolher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as cartas que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mais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o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representa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para se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apresentar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 </a:t>
            </a:r>
          </a:p>
          <a:p>
            <a:pPr>
              <a:lnSpc>
                <a:spcPts val="2100"/>
              </a:lnSpc>
            </a:pP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à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turma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, de forma autêntica e </a:t>
            </a:r>
            <a:r>
              <a:rPr lang="en-US" sz="20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espontânea</a:t>
            </a:r>
            <a:r>
              <a:rPr lang="en-US" sz="20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D34D48E-0575-4D05-B817-CED5E7F2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23" y="2831070"/>
            <a:ext cx="3854922" cy="49328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56993" y="491966"/>
            <a:ext cx="8009811" cy="559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O JOGO: "QUEM ÉS TU, MANINHO?"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768505" y="1360735"/>
            <a:ext cx="11316414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 pitchFamily="34" charset="-120"/>
              </a:rPr>
              <a:t>Adaptado do jogo "Eu Conto", este recurso permite simular cenários complexos e resolver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 pitchFamily="34" charset="-120"/>
              </a:rPr>
              <a:t> problemas de forma lúdica, promovendo inovação pedagógica.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28479" y="2419826"/>
            <a:ext cx="2683669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Cambria" panose="02040503050406030204" pitchFamily="18" charset="0"/>
                <a:ea typeface="Cambria" panose="02040503050406030204" pitchFamily="18" charset="0"/>
                <a:cs typeface="Hubot Sans Bold" pitchFamily="34" charset="-120"/>
              </a:rPr>
              <a:t>DINÂMICA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07137" y="3252675"/>
            <a:ext cx="7326351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dirty="0">
                <a:solidFill>
                  <a:srgbClr val="55575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Quebra-gelo descontraído, divertido e criativo para o primeiro encontro. Os alunos se apresentam usando cartas que representam sua personalidade, qualidades, habilidades, dificuldades e estratégias de aprendizagem.</a:t>
            </a:r>
          </a:p>
        </p:txBody>
      </p:sp>
      <p:pic>
        <p:nvPicPr>
          <p:cNvPr id="3076" name="Picture 4" descr="rupo de pessoas usando uma marreta para quebrar um gelo.">
            <a:extLst>
              <a:ext uri="{FF2B5EF4-FFF2-40B4-BE49-F238E27FC236}">
                <a16:creationId xmlns:a16="http://schemas.microsoft.com/office/drawing/2014/main" id="{749A2F3B-C038-4844-9CDE-E8F75070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54" y="2419826"/>
            <a:ext cx="5691031" cy="47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82484"/>
            <a:ext cx="82036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BENEFÍCIOS E APLICAÇÃO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57520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jogo funciona como um instrumento diagnóstico sensível e informal, permitindo ao professor conhecer o perfil da turma e ao aluno refletir sobre si.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793790" y="5712381"/>
            <a:ext cx="6407944" cy="1669852"/>
          </a:xfrm>
          <a:prstGeom prst="roundRect">
            <a:avLst>
              <a:gd name="adj" fmla="val 32601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5939195"/>
            <a:ext cx="30057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PARA O PROFESSOR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6429613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Identifica pontos fortes, dificuldades e estilos de aprendizagem para uma prática docente mais contextualizada.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7428548" y="5712381"/>
            <a:ext cx="6408063" cy="1669852"/>
          </a:xfrm>
          <a:prstGeom prst="roundRect">
            <a:avLst>
              <a:gd name="adj" fmla="val 32601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7655362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PARA O ALUNO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655362" y="6429613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Oportunidade de autoexpressão, reconhecimento de potencialidades e dificuldades, e fortalecimento da identidade.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329" y="573881"/>
            <a:ext cx="7683341" cy="1303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FUNDAMENTAÇÃO TEÓRICA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0330" y="1591628"/>
            <a:ext cx="13082489" cy="960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32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jogo "Quem és tu, maninho?" baseia-se em importantes teorias pedagógicas para promover uma aprendizagem significativa e autônoma.</a:t>
            </a:r>
            <a:endParaRPr lang="en-US" sz="3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329" y="2528589"/>
            <a:ext cx="521613" cy="5216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2689" y="2652414"/>
            <a:ext cx="26083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PAULO FREIRE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1512689" y="3181708"/>
            <a:ext cx="11869824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600"/>
              </a:lnSpc>
            </a:pPr>
            <a:r>
              <a:rPr lang="en-US" sz="240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Pedagogia </a:t>
            </a:r>
            <a:r>
              <a:rPr lang="en-US" sz="240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da Autonomia: 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Aluno como agente ativo, construindo seu conhecimento e refletindo sobre a realidade. (A</a:t>
            </a:r>
            <a:r>
              <a:rPr lang="pt-BR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o exigir que o aluno combine elementos aleatórios (cartas) para construir uma narrativa coerente e estratégica, força-o a tomar decisões, justificar escolhas e colaborar ativamente 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)</a:t>
            </a: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329" y="4753094"/>
            <a:ext cx="521613" cy="52161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12689" y="4876919"/>
            <a:ext cx="26083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CARL ROGERS</a:t>
            </a:r>
            <a:endParaRPr lang="en-US" sz="2800" dirty="0"/>
          </a:p>
        </p:txBody>
      </p:sp>
      <p:sp>
        <p:nvSpPr>
          <p:cNvPr id="10" name="Text 5"/>
          <p:cNvSpPr/>
          <p:nvPr/>
        </p:nvSpPr>
        <p:spPr>
          <a:xfrm>
            <a:off x="1512688" y="5274707"/>
            <a:ext cx="11461033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600"/>
              </a:lnSpc>
            </a:pPr>
            <a:r>
              <a:rPr lang="en-US" sz="240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Abordagem Humanista: 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Aprendizagem significativa em um clima de aceitação, empatia e </a:t>
            </a:r>
            <a:r>
              <a:rPr lang="en-US" sz="24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confiança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.(</a:t>
            </a:r>
            <a:r>
              <a:rPr lang="pt-BR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O estudante aprende melhor quando se sente acolhido e reconhecido como sujeito singular. 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</a:rPr>
              <a:t>)</a:t>
            </a: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329" y="6413063"/>
            <a:ext cx="521613" cy="5216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12689" y="6536888"/>
            <a:ext cx="2608302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LEV VYGOTSKY</a:t>
            </a:r>
            <a:endParaRPr lang="en-US" sz="2800" dirty="0"/>
          </a:p>
        </p:txBody>
      </p:sp>
      <p:sp>
        <p:nvSpPr>
          <p:cNvPr id="13" name="Text 7"/>
          <p:cNvSpPr/>
          <p:nvPr/>
        </p:nvSpPr>
        <p:spPr>
          <a:xfrm>
            <a:off x="1512688" y="6934676"/>
            <a:ext cx="11030727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Sociointeracionismo: 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Aprendizagem social mediada pela linguagem e interações coletivas.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08534"/>
            <a:ext cx="95683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MAIS REFERÊNCIAS TEÓRICAS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55747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O jogo também dialoga com as ideias de Edgar Morin e Philippe Perrenoud, reforçando a necessidade de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adaptação</a:t>
            </a:r>
            <a:r>
              <a:rPr lang="en-US" sz="24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e diversidade no ensino.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793790" y="5515689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E8E8E3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5485209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7" name="Shape 4"/>
          <p:cNvSpPr/>
          <p:nvPr/>
        </p:nvSpPr>
        <p:spPr>
          <a:xfrm>
            <a:off x="3657540" y="517552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C8CAC1">
              <a:alpha val="50000"/>
            </a:srgbClr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1614" y="5379601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608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EDGAR MORIN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051084" y="6573083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Pensamento Complexo: Prepara profissionais para lidar com a incerteza e a estratégia não linear.</a:t>
            </a:r>
            <a:endParaRPr lang="en-US" dirty="0"/>
          </a:p>
        </p:txBody>
      </p:sp>
      <p:sp>
        <p:nvSpPr>
          <p:cNvPr id="11" name="Shape 7"/>
          <p:cNvSpPr/>
          <p:nvPr/>
        </p:nvSpPr>
        <p:spPr>
          <a:xfrm>
            <a:off x="7428548" y="5515689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E8E8E3"/>
          </a:solidFill>
          <a:ln/>
        </p:spPr>
      </p:sp>
      <p:sp>
        <p:nvSpPr>
          <p:cNvPr id="12" name="Shape 8"/>
          <p:cNvSpPr/>
          <p:nvPr/>
        </p:nvSpPr>
        <p:spPr>
          <a:xfrm>
            <a:off x="7428548" y="5485209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C8CAC1"/>
          </a:solidFill>
          <a:ln/>
        </p:spPr>
      </p:sp>
      <p:sp>
        <p:nvSpPr>
          <p:cNvPr id="13" name="Shape 9"/>
          <p:cNvSpPr/>
          <p:nvPr/>
        </p:nvSpPr>
        <p:spPr>
          <a:xfrm>
            <a:off x="10292298" y="517552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C8CAC1">
              <a:alpha val="50000"/>
            </a:srgbClr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6371" y="5379601"/>
            <a:ext cx="272177" cy="27217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85842" y="6082665"/>
            <a:ext cx="34572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PHILIPPE PERRENOUD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685842" y="6551728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Diversidade de Aprendizagem: Práticas pedagógicas que consideram os diferentes perfis dos alunos.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120</TotalTime>
  <Words>730</Words>
  <Application>Microsoft Office PowerPoint</Application>
  <PresentationFormat>Personalizar</PresentationFormat>
  <Paragraphs>88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9" baseType="lpstr">
      <vt:lpstr>Cambria</vt:lpstr>
      <vt:lpstr>Calibri</vt:lpstr>
      <vt:lpstr>Bitter Medium</vt:lpstr>
      <vt:lpstr>Arial</vt:lpstr>
      <vt:lpstr>Hubot Sans Bold</vt:lpstr>
      <vt:lpstr>Open Sans</vt:lpstr>
      <vt:lpstr>Roboto Condensed</vt:lpstr>
      <vt:lpstr>Gill Sans MT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CTIC_CESUPA</dc:creator>
  <cp:lastModifiedBy>CTIC_CESUPA</cp:lastModifiedBy>
  <cp:revision>16</cp:revision>
  <dcterms:created xsi:type="dcterms:W3CDTF">2026-01-22T01:14:34Z</dcterms:created>
  <dcterms:modified xsi:type="dcterms:W3CDTF">2026-01-23T11:27:22Z</dcterms:modified>
</cp:coreProperties>
</file>