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83" r:id="rId5"/>
    <p:sldId id="284" r:id="rId6"/>
    <p:sldId id="279" r:id="rId7"/>
    <p:sldId id="281" r:id="rId8"/>
    <p:sldId id="286" r:id="rId9"/>
    <p:sldId id="285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ELABORACAO E GESTAO DE PROJETOS NO SETOR PUBLICO</a:t>
            </a:r>
            <a:endParaRPr lang="fr-CA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2500"/>
          </a:bodyPr>
          <a:lstStyle/>
          <a:p>
            <a:pPr marR="0" algn="just" eaLnBrk="1" hangingPunct="1">
              <a:lnSpc>
                <a:spcPct val="90000"/>
              </a:lnSpc>
            </a:pPr>
            <a:r>
              <a:rPr lang="pt-BR" altLang="fr-FR" sz="1900" b="1" dirty="0" smtClean="0"/>
              <a:t>Item</a:t>
            </a:r>
            <a:r>
              <a:rPr lang="pt-BR" altLang="fr-FR" sz="1900" dirty="0" smtClean="0"/>
              <a:t>: 	</a:t>
            </a:r>
            <a:endParaRPr lang="pt-BR" altLang="fr-FR" sz="1900" dirty="0" smtClean="0"/>
          </a:p>
          <a:p>
            <a:pPr marR="0" algn="just" eaLnBrk="1" hangingPunct="1">
              <a:lnSpc>
                <a:spcPct val="90000"/>
              </a:lnSpc>
            </a:pPr>
            <a:r>
              <a:rPr lang="pt-BR" altLang="fr-FR" sz="1900" dirty="0" smtClean="0"/>
              <a:t>Prova de Aptidão Didática</a:t>
            </a:r>
            <a:endParaRPr lang="pt-BR" altLang="fr-FR" sz="1900" dirty="0" smtClean="0"/>
          </a:p>
          <a:p>
            <a:pPr marR="0" algn="just" eaLnBrk="1" hangingPunct="1">
              <a:lnSpc>
                <a:spcPct val="90000"/>
              </a:lnSpc>
            </a:pPr>
            <a:r>
              <a:rPr lang="pt-BR" altLang="fr-FR" sz="1900" b="1" dirty="0" smtClean="0"/>
              <a:t>Candidato</a:t>
            </a:r>
            <a:r>
              <a:rPr lang="pt-BR" altLang="fr-FR" sz="1900" dirty="0" smtClean="0"/>
              <a:t>: </a:t>
            </a:r>
            <a:endParaRPr lang="pt-BR" altLang="fr-FR" sz="1900" dirty="0" smtClean="0"/>
          </a:p>
          <a:p>
            <a:pPr marR="0" algn="just" eaLnBrk="1" hangingPunct="1">
              <a:lnSpc>
                <a:spcPct val="90000"/>
              </a:lnSpc>
            </a:pPr>
            <a:r>
              <a:rPr lang="pt-BR" altLang="fr-FR" sz="1900" dirty="0" smtClean="0"/>
              <a:t>XXXXXXXXXX</a:t>
            </a:r>
            <a:endParaRPr lang="pt-BR" altLang="fr-FR" sz="1900" dirty="0" smtClean="0"/>
          </a:p>
          <a:p>
            <a:pPr marR="0" algn="just" eaLnBrk="1" hangingPunct="1">
              <a:lnSpc>
                <a:spcPct val="90000"/>
              </a:lnSpc>
            </a:pPr>
            <a:r>
              <a:rPr lang="pt-BR" altLang="fr-FR" sz="1900" b="1" dirty="0" smtClean="0"/>
              <a:t>Data</a:t>
            </a:r>
            <a:r>
              <a:rPr lang="pt-BR" altLang="fr-FR" sz="1900" dirty="0" smtClean="0"/>
              <a:t>: 	</a:t>
            </a:r>
            <a:endParaRPr lang="pt-BR" altLang="fr-FR" sz="1900" dirty="0" smtClean="0"/>
          </a:p>
          <a:p>
            <a:pPr marR="0" algn="just" eaLnBrk="1" hangingPunct="1">
              <a:lnSpc>
                <a:spcPct val="90000"/>
              </a:lnSpc>
            </a:pPr>
            <a:r>
              <a:rPr lang="pt-BR" altLang="fr-FR" sz="1900" dirty="0" smtClean="0"/>
              <a:t>XX/XX/XXXX</a:t>
            </a:r>
            <a:endParaRPr lang="en-US" altLang="fr-FR" sz="1900" dirty="0" smtClean="0"/>
          </a:p>
          <a:p>
            <a:pPr marR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pt-BR" altLang="fr-FR" sz="1900" dirty="0" smtClean="0"/>
          </a:p>
          <a:p>
            <a:pPr marR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fr-FR" sz="19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37380" y="450574"/>
            <a:ext cx="9720072" cy="971649"/>
          </a:xfrm>
        </p:spPr>
        <p:txBody>
          <a:bodyPr>
            <a:normAutofit/>
          </a:bodyPr>
          <a:lstStyle/>
          <a:p>
            <a:pPr algn="ctr"/>
            <a:r>
              <a:rPr lang="fr-CA" sz="3600" dirty="0"/>
              <a:t>ELABORACAO E GESTAO DE PROJETOS NO SETOR PUBLICO</a:t>
            </a:r>
            <a:endParaRPr lang="fr-CA" sz="36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9" y="1422223"/>
            <a:ext cx="8640418" cy="45828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30554" y="318051"/>
            <a:ext cx="9720072" cy="1033669"/>
          </a:xfrm>
        </p:spPr>
        <p:txBody>
          <a:bodyPr>
            <a:normAutofit/>
          </a:bodyPr>
          <a:lstStyle/>
          <a:p>
            <a:pPr algn="ctr"/>
            <a:r>
              <a:rPr lang="fr-CA" sz="3600" dirty="0"/>
              <a:t>EFICIENCIA, EFICACIA, EFETIVIDADE </a:t>
            </a:r>
            <a:br>
              <a:rPr lang="fr-CA" sz="3600" dirty="0"/>
            </a:br>
            <a:r>
              <a:rPr lang="fr-CA" sz="3600" dirty="0"/>
              <a:t>NA </a:t>
            </a:r>
            <a:r>
              <a:rPr lang="fr-CA" sz="3600" dirty="0" smtClean="0"/>
              <a:t>GESTAO DE PROJETOS NO SETOR PUBLICO</a:t>
            </a:r>
            <a:endParaRPr lang="fr-CA" sz="36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9686" y="1245705"/>
            <a:ext cx="9501809" cy="5487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24128" y="331304"/>
            <a:ext cx="9720072" cy="1143928"/>
          </a:xfrm>
        </p:spPr>
        <p:txBody>
          <a:bodyPr>
            <a:normAutofit/>
          </a:bodyPr>
          <a:lstStyle/>
          <a:p>
            <a:pPr algn="ctr"/>
            <a:r>
              <a:rPr lang="fr-CA" sz="3600" dirty="0"/>
              <a:t>EFICIENCIA, EFICACIA, EFETIVIDADE </a:t>
            </a:r>
            <a:br>
              <a:rPr lang="fr-CA" sz="3600" dirty="0"/>
            </a:br>
            <a:r>
              <a:rPr lang="fr-CA" sz="3600" dirty="0"/>
              <a:t>NA GESTAO DE PROJETOS NO SETOR PUBLICO</a:t>
            </a:r>
            <a:endParaRPr lang="fr-CA" sz="36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9688" y="1325217"/>
            <a:ext cx="9604512" cy="48914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37380" y="236419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fr-CA" sz="3600" dirty="0"/>
              <a:t>ELABORACAO E GESTAO DE PROJETOS NO SETOR PUBLICO</a:t>
            </a:r>
            <a:endParaRPr lang="fr-CA" sz="3600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0721" y="2902226"/>
            <a:ext cx="3350376" cy="1679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13" y="1736035"/>
            <a:ext cx="8070574" cy="4929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/>
              <a:t>ELABORACAO E GESTAO DE PROJETOS NO SETOR PUBLICO</a:t>
            </a:r>
            <a:endParaRPr lang="fr-CA" sz="36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02157" y="1709530"/>
            <a:ext cx="5300870" cy="49437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8" y="1938323"/>
            <a:ext cx="3353091" cy="16826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6609" y="0"/>
            <a:ext cx="75669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1E25CC-63E0-4061-8A2A-80A5483FDF30}" type="slidenum">
              <a:rPr lang="pt-BR" altLang="fr-FR"/>
            </a:fld>
            <a:endParaRPr lang="pt-BR" altLang="fr-FR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47850" y="166688"/>
          <a:ext cx="8604250" cy="6157914"/>
        </p:xfrm>
        <a:graphic>
          <a:graphicData uri="http://schemas.openxmlformats.org/drawingml/2006/table">
            <a:tbl>
              <a:tblPr/>
              <a:tblGrid>
                <a:gridCol w="4050935"/>
                <a:gridCol w="4553315"/>
              </a:tblGrid>
              <a:tr h="197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 panose="02020603050405020304"/>
                          <a:ea typeface="Times New Roman" panose="02020603050405020304"/>
                        </a:rPr>
                        <a:t>GESTÃO</a:t>
                      </a:r>
                      <a:endParaRPr lang="pt-BR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0639" marR="4063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 panose="02020603050405020304"/>
                          <a:ea typeface="Times New Roman" panose="02020603050405020304"/>
                        </a:rPr>
                        <a:t>GOVERNABILIDADE</a:t>
                      </a:r>
                      <a:endParaRPr lang="pt-BR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0639" marR="40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3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 panose="02020603050405020304"/>
                          <a:ea typeface="Times New Roman" panose="02020603050405020304"/>
                        </a:rPr>
                        <a:t>Procedimentos administrativos com base em busca de instalação, verificação, avaliação ou aumento operacional de um determinado produto ou serviço a partir da:</a:t>
                      </a:r>
                      <a:endParaRPr lang="pt-BR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r>
                        <a:rPr lang="pt-BR" sz="1200" dirty="0">
                          <a:latin typeface="Times New Roman" panose="02020603050405020304"/>
                        </a:rPr>
                        <a:t>eficácia (grau em que se alcançam objetivos e metas em dado período de tempo; quantitativa); </a:t>
                      </a:r>
                      <a:endParaRPr lang="pt-BR" sz="1200" dirty="0">
                        <a:latin typeface="Times New Roman" panose="02020603050405020304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r>
                        <a:rPr lang="pt-BR" sz="1200" dirty="0">
                          <a:latin typeface="Times New Roman" panose="02020603050405020304"/>
                        </a:rPr>
                        <a:t>eficiência (produção de resultados com a utilização, da melhor forma possível dos recursos materiais e humanos, em um dado período de tempo; qualitativo);</a:t>
                      </a:r>
                      <a:endParaRPr lang="pt-BR" sz="1200" dirty="0">
                        <a:latin typeface="Times New Roman" panose="02020603050405020304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r>
                        <a:rPr lang="pt-BR" sz="1200" dirty="0">
                          <a:latin typeface="Times New Roman" panose="02020603050405020304"/>
                        </a:rPr>
                        <a:t>efetividade (extensão de alcance de uma </a:t>
                      </a:r>
                      <a:r>
                        <a:rPr lang="pt-BR" sz="1200" dirty="0" err="1">
                          <a:latin typeface="Times New Roman" panose="02020603050405020304"/>
                        </a:rPr>
                        <a:t>intervença</a:t>
                      </a:r>
                      <a:r>
                        <a:rPr lang="pt-BR" sz="1200" dirty="0">
                          <a:latin typeface="Times New Roman" panose="02020603050405020304"/>
                        </a:rPr>
                        <a:t> específica que muda a realidade de um dado local em um dado período de tempo; quantitativo e qualitativo) operacionais em processos de tomadas de decisão.</a:t>
                      </a:r>
                      <a:endParaRPr lang="pt-BR" sz="1200" dirty="0">
                        <a:latin typeface="Times New Roman" panose="02020603050405020304"/>
                      </a:endParaRPr>
                    </a:p>
                  </a:txBody>
                  <a:tcPr marL="40639" marR="4063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 panose="02020603050405020304"/>
                          <a:ea typeface="Times New Roman" panose="02020603050405020304"/>
                        </a:rPr>
                        <a:t>São ações que se referem ao nível de capacidade e desenvoltura da autoridade política de realizar ações em condições sistêmicas e institucionais dadas. Refere-se à dimensão estatal vinculada ao sistema de tomadas de decisões de cunho político-institucional-administrativo, com a mobilização dos recursos e meios necessários para tais. Se caracteriza também por: </a:t>
                      </a:r>
                      <a:endParaRPr lang="pt-BR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r>
                        <a:rPr lang="pt-BR" sz="1200" dirty="0">
                          <a:latin typeface="Times New Roman" panose="02020603050405020304"/>
                        </a:rPr>
                        <a:t>formas e condições de governo;</a:t>
                      </a:r>
                      <a:endParaRPr lang="pt-BR" sz="1200" dirty="0">
                        <a:latin typeface="Times New Roman" panose="02020603050405020304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r>
                        <a:rPr lang="pt-BR" sz="1200" dirty="0">
                          <a:latin typeface="Times New Roman" panose="02020603050405020304"/>
                        </a:rPr>
                        <a:t>sistema partidário e composição de forças políticas;</a:t>
                      </a:r>
                      <a:endParaRPr lang="pt-BR" sz="1200" dirty="0">
                        <a:latin typeface="Times New Roman" panose="02020603050405020304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r>
                        <a:rPr lang="pt-BR" sz="1200" dirty="0">
                          <a:latin typeface="Times New Roman" panose="02020603050405020304"/>
                        </a:rPr>
                        <a:t>desenho institucional e sua relação para execução de atos administrativos, jurídicos e políticos, essencialmente.</a:t>
                      </a:r>
                      <a:endParaRPr lang="pt-BR" sz="1200" dirty="0">
                        <a:latin typeface="Times New Roman" panose="02020603050405020304"/>
                      </a:endParaRPr>
                    </a:p>
                  </a:txBody>
                  <a:tcPr marL="40639" marR="40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 panose="02020603050405020304"/>
                          <a:ea typeface="Times New Roman" panose="02020603050405020304"/>
                        </a:rPr>
                        <a:t>ESTADO</a:t>
                      </a:r>
                      <a:endParaRPr lang="pt-BR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0639" marR="4063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Times New Roman" panose="02020603050405020304"/>
                          <a:ea typeface="Times New Roman" panose="02020603050405020304"/>
                        </a:rPr>
                        <a:t>GOVERNO</a:t>
                      </a:r>
                      <a:endParaRPr lang="pt-BR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0639" marR="40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 panose="02020603050405020304"/>
                          <a:ea typeface="Times New Roman" panose="02020603050405020304"/>
                        </a:rPr>
                        <a:t>Entidade social única com a legitimidade para o exercício do uso da força e para efetivar a obediência aos determinantes por seus atos. </a:t>
                      </a:r>
                      <a:endParaRPr lang="pt-BR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r>
                        <a:rPr lang="pt-BR" sz="1200" dirty="0">
                          <a:latin typeface="Times New Roman" panose="02020603050405020304"/>
                        </a:rPr>
                        <a:t> Tem por objetivo a ordem e a defesa social e como características a autoridade o poder e a força. </a:t>
                      </a:r>
                      <a:endParaRPr lang="pt-BR" sz="1200" dirty="0">
                        <a:latin typeface="Times New Roman" panose="02020603050405020304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r>
                        <a:rPr lang="pt-BR" sz="1200" dirty="0">
                          <a:latin typeface="Times New Roman" panose="02020603050405020304"/>
                        </a:rPr>
                        <a:t>É uma organização de cunho político e também jurídico para a realização do bem público, com governo próprio e um dado território determinado.</a:t>
                      </a:r>
                      <a:endParaRPr lang="pt-BR" sz="1200" dirty="0">
                        <a:latin typeface="Times New Roman" panose="02020603050405020304"/>
                      </a:endParaRPr>
                    </a:p>
                  </a:txBody>
                  <a:tcPr marL="40639" marR="4063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 panose="02020603050405020304"/>
                          <a:ea typeface="Times New Roman" panose="02020603050405020304"/>
                        </a:rPr>
                        <a:t>Representação do exercício da organização do poder designado ao Estado e determina o modo jurídico e social dos indivíduos em relação à este, sendo a autoridade forma estabelecida.</a:t>
                      </a:r>
                      <a:endParaRPr lang="pt-BR" sz="120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r>
                        <a:rPr lang="pt-BR" sz="1200">
                          <a:latin typeface="Times New Roman" panose="02020603050405020304"/>
                        </a:rPr>
                        <a:t>Atualmente se considera a monarquia e a república como as formas fundamentais de governo.</a:t>
                      </a:r>
                      <a:endParaRPr lang="pt-BR" sz="1200">
                        <a:latin typeface="Times New Roman" panose="02020603050405020304"/>
                      </a:endParaRPr>
                    </a:p>
                    <a:p>
                      <a:pPr marL="742950" lvl="1" indent="-285750" algn="just">
                        <a:buFont typeface="+mj-lt"/>
                        <a:buAutoNum type="arabicPeriod"/>
                      </a:pPr>
                      <a:r>
                        <a:rPr lang="pt-BR" sz="1200">
                          <a:latin typeface="Times New Roman" panose="02020603050405020304"/>
                        </a:rPr>
                        <a:t>– No caso brasileiro, que é uma república federativa, o poder e o exercício da soberania são realizados pelo povo, pela aplicação das seguintes características jurídicas de temporalidade, eletividade e responsabilidade de seu quadro funcional. </a:t>
                      </a:r>
                      <a:endParaRPr lang="pt-BR" sz="1200">
                        <a:latin typeface="Times New Roman" panose="02020603050405020304"/>
                      </a:endParaRPr>
                    </a:p>
                  </a:txBody>
                  <a:tcPr marL="40639" marR="40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Times New Roman" panose="02020603050405020304"/>
                          <a:ea typeface="Times New Roman" panose="02020603050405020304"/>
                        </a:rPr>
                        <a:t>GOVERNANÇA</a:t>
                      </a:r>
                      <a:endParaRPr lang="pt-BR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0639" marR="406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18693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 panose="02020603050405020304"/>
                          <a:ea typeface="Times New Roman" panose="02020603050405020304"/>
                        </a:rPr>
                        <a:t>Incorpora características dos conceitos anteriores, porém vai além dos mesmos na medida em que se situa ao plano da sociedade como um todo e em um caráter mais multidimensional. A governança atua avante a procedimentos de comando e controle e mais desenhada institucional e socialmente em processos de negociação coletiva de acordos e afins. Se pauta pela capacidade de fazer interações entre atores sociais múltiplos em arenas de vários níveis de decisão. E tal não apenas aos graus institucional, legal ou econômico-financeiro (dos quais participa também), mas, principalmente, ao grau da integração existente entre os mais diferentes segmentos. É uma perspectiva para além da esfera estatal.</a:t>
                      </a:r>
                      <a:endParaRPr lang="pt-BR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0639" marR="406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8454" name="Footer Placeholder 4"/>
          <p:cNvSpPr txBox="1"/>
          <p:nvPr/>
        </p:nvSpPr>
        <p:spPr bwMode="auto">
          <a:xfrm>
            <a:off x="6019800" y="6324601"/>
            <a:ext cx="2351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1000"/>
              <a:t>Hildelano Delanusse Theodoro</a:t>
            </a:r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52650" y="56388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pt-BR" sz="3200" dirty="0"/>
              <a:t>Referências</a:t>
            </a:r>
            <a:endParaRPr lang="en-US" sz="3200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9144000" cy="4718104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fr-FR" sz="1400" dirty="0"/>
              <a:t>ATLAS DO DESENVOLVIMENTO HUMANO NO BRASIL. </a:t>
            </a:r>
            <a:r>
              <a:rPr lang="en-US" altLang="fr-FR" sz="1400" dirty="0" err="1"/>
              <a:t>Disponível</a:t>
            </a:r>
            <a:r>
              <a:rPr lang="en-US" altLang="fr-FR" sz="1400" dirty="0"/>
              <a:t> em: &lt;http://www.atlasbrasil.org.br/2013/pt/perfil_uf/pernambuco&gt;. </a:t>
            </a:r>
            <a:r>
              <a:rPr lang="en-US" altLang="fr-FR" sz="1400" dirty="0" err="1"/>
              <a:t>Acessível</a:t>
            </a:r>
            <a:r>
              <a:rPr lang="en-US" altLang="fr-FR" sz="1400" dirty="0"/>
              <a:t> em: 05 </a:t>
            </a:r>
            <a:r>
              <a:rPr lang="en-US" altLang="fr-FR" sz="1400" dirty="0" err="1"/>
              <a:t>Maio</a:t>
            </a:r>
            <a:r>
              <a:rPr lang="en-US" altLang="fr-FR" sz="1400" dirty="0"/>
              <a:t> 2019.</a:t>
            </a:r>
            <a:endParaRPr lang="en-US" altLang="fr-FR" sz="1400" dirty="0"/>
          </a:p>
          <a:p>
            <a:pPr algn="just" eaLnBrk="1" hangingPunct="1"/>
            <a:r>
              <a:rPr lang="pt-BR" altLang="fr-FR" sz="1400" dirty="0"/>
              <a:t>CUNHA, E. S. M.; THEODORO, H. D. Desenho institucional, democracia e participação:</a:t>
            </a:r>
            <a:br>
              <a:rPr lang="pt-BR" altLang="fr-FR" sz="1400" dirty="0"/>
            </a:br>
            <a:r>
              <a:rPr lang="pt-BR" altLang="fr-FR" sz="1400" dirty="0"/>
              <a:t>conexões teóricas e possibilidades analíticas. Belo Horizonte: Editora D´Plácido. 2014. </a:t>
            </a:r>
            <a:endParaRPr lang="en-US" altLang="fr-FR" sz="1400" dirty="0"/>
          </a:p>
          <a:p>
            <a:pPr eaLnBrk="1" hangingPunct="1"/>
            <a:r>
              <a:rPr lang="pt-BR" altLang="fr-FR" sz="1400" dirty="0"/>
              <a:t>FREY, K. Políticas públicas: um debate conceitual e reflexões referentes à prática da análise de políticas públicas no Brasil. Planejamento e Políticas Públicas. No 21. 2000. </a:t>
            </a:r>
            <a:endParaRPr lang="pt-BR" altLang="fr-FR" sz="1400" dirty="0"/>
          </a:p>
          <a:p>
            <a:pPr eaLnBrk="1" hangingPunct="1"/>
            <a:r>
              <a:rPr lang="en-US" altLang="fr-FR" sz="1400" dirty="0"/>
              <a:t>GREEN, C. Mapping the field: the landscapes of governance. Flood Hazard Research Center. Middlesex University. London, 2007. </a:t>
            </a:r>
            <a:endParaRPr lang="pt-BR" altLang="fr-FR" sz="1400" dirty="0"/>
          </a:p>
          <a:p>
            <a:pPr algn="just" eaLnBrk="1" hangingPunct="1"/>
            <a:r>
              <a:rPr lang="pt-BR" altLang="fr-FR" sz="1400" dirty="0"/>
              <a:t>INSTITUTO NACIONAL DE ESTUDOS E PESQUISAS EDUCACIONAIS ANÍSIO TEIXEIRA (INEP). Censo da Educação Superior 2017.  </a:t>
            </a:r>
            <a:endParaRPr lang="en-US" altLang="fr-FR" sz="1400" dirty="0"/>
          </a:p>
          <a:p>
            <a:pPr algn="just" eaLnBrk="1" hangingPunct="1"/>
            <a:r>
              <a:rPr lang="en-US" altLang="fr-FR" sz="1400" dirty="0"/>
              <a:t>LOWI, T. J. American Business, Public Policy, Case-Studies, and Political Theory. World Politics. Vol. 16. No 4. 1964. </a:t>
            </a:r>
            <a:endParaRPr lang="pt-BR" altLang="fr-FR" sz="1400" dirty="0"/>
          </a:p>
          <a:p>
            <a:pPr algn="just" eaLnBrk="1" hangingPunct="1"/>
            <a:r>
              <a:rPr lang="pt-BR" altLang="fr-FR" sz="1400" dirty="0"/>
              <a:t>MARCH, J. G.; OLSEN, J. P. </a:t>
            </a:r>
            <a:r>
              <a:rPr lang="pt-BR" altLang="fr-FR" sz="1400" dirty="0" err="1"/>
              <a:t>Neo-institucionalismo</a:t>
            </a:r>
            <a:r>
              <a:rPr lang="pt-BR" altLang="fr-FR" sz="1400" dirty="0"/>
              <a:t>: fatores organizacionais na vida política. Revista de Sociologia Política. Vol 16, No 31, p. 121-142, novembro, 2008. </a:t>
            </a:r>
            <a:endParaRPr lang="pt-BR" altLang="fr-FR" sz="1400" dirty="0"/>
          </a:p>
          <a:p>
            <a:pPr algn="just" eaLnBrk="1" hangingPunct="1"/>
            <a:r>
              <a:rPr lang="pt-BR" altLang="fr-FR" sz="1400" dirty="0"/>
              <a:t>OLIVEIRA, J. A. P. Desafios do planejamento em políticas públicas: diferentes visões e práticas. Revista de Administração Pública. Vol. 40. No 1. </a:t>
            </a:r>
            <a:r>
              <a:rPr lang="pt-BR" altLang="fr-FR" sz="1400" dirty="0" err="1"/>
              <a:t>Mar-Abr</a:t>
            </a:r>
            <a:r>
              <a:rPr lang="pt-BR" altLang="fr-FR" sz="1400" dirty="0"/>
              <a:t>. 2006.</a:t>
            </a:r>
            <a:endParaRPr lang="pt-BR" altLang="fr-FR" sz="1400" dirty="0"/>
          </a:p>
          <a:p>
            <a:pPr algn="just"/>
            <a:r>
              <a:rPr lang="pt-BR" altLang="fr-FR" sz="1400" dirty="0"/>
              <a:t>RIBEIRO, José Cláudio Junqueira.  Indicadores ambientais : avaliando a política de meio ambiente no Estado de Minas Gerais. Belo Horizonte: FEAM, 2006. </a:t>
            </a:r>
            <a:endParaRPr lang="pt-BR" altLang="fr-FR" sz="1400" dirty="0"/>
          </a:p>
          <a:p>
            <a:pPr algn="just"/>
            <a:r>
              <a:rPr lang="pt-BR" altLang="fr-FR" sz="1400" dirty="0"/>
              <a:t>RUA, M. G.; ROMANINI, R. Para aprender políticas públicas. Instituto de Gestão de Economia e Políticas Públicas. </a:t>
            </a:r>
            <a:r>
              <a:rPr lang="en-US" altLang="fr-FR" sz="1400" dirty="0"/>
              <a:t>Vol. 1. 2013.</a:t>
            </a:r>
            <a:endParaRPr lang="en-US" altLang="fr-FR" sz="1400" dirty="0"/>
          </a:p>
          <a:p>
            <a:pPr algn="just"/>
            <a:r>
              <a:rPr lang="pt-BR" altLang="fr-FR" sz="1400" dirty="0"/>
              <a:t>SOUZA, C. Políticas Públicas: uma revisão de literatura. Revista Sociologias, Porto Alegre, Ano 8, No 16, Jul-Dez. 2006. </a:t>
            </a:r>
            <a:endParaRPr lang="pt-BR" altLang="fr-FR" sz="1400" dirty="0"/>
          </a:p>
          <a:p>
            <a:pPr algn="just" eaLnBrk="1" hangingPunct="1"/>
            <a:endParaRPr lang="pt-BR" altLang="fr-FR" sz="1400" dirty="0"/>
          </a:p>
          <a:p>
            <a:pPr algn="just" eaLnBrk="1" hangingPunct="1"/>
            <a:endParaRPr lang="pt-BR" altLang="fr-FR" sz="2000" dirty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mtClean="0"/>
              <a:t>Hildelano Delanusse Theodoro</a:t>
            </a:r>
            <a:endParaRPr lang="en-US" altLang="fr-F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3CFE3C-9ECD-467E-894C-56EFB923893C}" type="slidenum">
              <a:rPr lang="en-US" altLang="fr-FR"/>
            </a:fld>
            <a:endParaRPr lang="en-US" alt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5551</Words>
  <Application>WPS Presentation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Tw Cen MT</vt:lpstr>
      <vt:lpstr>Wingdings 3</vt:lpstr>
      <vt:lpstr>Times New Roman</vt:lpstr>
      <vt:lpstr>Tw Cen MT Condensed</vt:lpstr>
      <vt:lpstr>Microsoft YaHei</vt:lpstr>
      <vt:lpstr>Arial Unicode MS</vt:lpstr>
      <vt:lpstr>Calibri</vt:lpstr>
      <vt:lpstr>Integral</vt:lpstr>
      <vt:lpstr>ELABORACAO E GESTAO DE PROJETOS NO SETOR PUBLICO</vt:lpstr>
      <vt:lpstr>ELABORACAO E GESTAO DE PROJETOS NO SETOR PUBLICO</vt:lpstr>
      <vt:lpstr>EFICIENCIA, EFICACIA, EFETIVIDADE  NA GESTAO DE PROJETOS NO SETOR PUBLICO</vt:lpstr>
      <vt:lpstr>EFICIENCIA, EFICACIA, EFETIVIDADE  NA GESTAO DE PROJETOS NO SETOR PUBLICO</vt:lpstr>
      <vt:lpstr>ELABORACAO E GESTAO DE PROJETOS NO SETOR PUBLICO</vt:lpstr>
      <vt:lpstr>ELABORACAO E GESTAO DE PROJETOS NO SETOR PUBLICO</vt:lpstr>
      <vt:lpstr>PowerPoint 演示文稿</vt:lpstr>
      <vt:lpstr>PowerPoint 演示文稿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CONCEITO, ESTRUTURA E FUNCAO DA ADMINISTRACAO PUBLICA</dc:title>
  <dc:creator>Hildelano Delanusse Theodoro</dc:creator>
  <cp:lastModifiedBy>Hildelano73</cp:lastModifiedBy>
  <cp:revision>15</cp:revision>
  <dcterms:created xsi:type="dcterms:W3CDTF">2019-09-22T18:27:00Z</dcterms:created>
  <dcterms:modified xsi:type="dcterms:W3CDTF">2026-04-03T16:57:35Z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12F34C6F79F349DE997FCECBD7662235_13</vt:lpwstr>
  </property>
  <property fmtid="{D5CDD505-2E9C-101B-9397-08002B2CF9AE}" pid="3" name="KSOProductBuildVer">
    <vt:lpwstr>1046-12.2.0.23196</vt:lpwstr>
  </property>
</Properties>
</file>